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0"/>
  </p:notesMasterIdLst>
  <p:sldIdLst>
    <p:sldId id="484" r:id="rId7"/>
    <p:sldId id="640" r:id="rId8"/>
    <p:sldId id="682" r:id="rId9"/>
    <p:sldId id="683" r:id="rId11"/>
    <p:sldId id="684" r:id="rId12"/>
    <p:sldId id="685" r:id="rId13"/>
    <p:sldId id="686" r:id="rId14"/>
    <p:sldId id="687" r:id="rId15"/>
    <p:sldId id="800" r:id="rId16"/>
    <p:sldId id="801" r:id="rId17"/>
    <p:sldId id="688" r:id="rId18"/>
    <p:sldId id="689" r:id="rId19"/>
    <p:sldId id="690" r:id="rId20"/>
    <p:sldId id="691" r:id="rId21"/>
    <p:sldId id="692" r:id="rId22"/>
    <p:sldId id="693" r:id="rId23"/>
    <p:sldId id="694" r:id="rId24"/>
    <p:sldId id="802" r:id="rId25"/>
    <p:sldId id="695" r:id="rId26"/>
    <p:sldId id="696" r:id="rId27"/>
    <p:sldId id="697" r:id="rId28"/>
    <p:sldId id="698" r:id="rId29"/>
    <p:sldId id="856" r:id="rId30"/>
    <p:sldId id="641" r:id="rId31"/>
    <p:sldId id="490" r:id="rId32"/>
    <p:sldId id="899" r:id="rId33"/>
    <p:sldId id="900" r:id="rId34"/>
    <p:sldId id="619" r:id="rId35"/>
    <p:sldId id="501" r:id="rId36"/>
    <p:sldId id="759" r:id="rId37"/>
    <p:sldId id="797" r:id="rId38"/>
    <p:sldId id="757" r:id="rId39"/>
    <p:sldId id="528" r:id="rId40"/>
    <p:sldId id="621" r:id="rId41"/>
    <p:sldId id="1352" r:id="rId42"/>
    <p:sldId id="620" r:id="rId43"/>
    <p:sldId id="795" r:id="rId44"/>
    <p:sldId id="792" r:id="rId45"/>
    <p:sldId id="793" r:id="rId46"/>
    <p:sldId id="796" r:id="rId47"/>
    <p:sldId id="530" r:id="rId48"/>
    <p:sldId id="909" r:id="rId49"/>
    <p:sldId id="910" r:id="rId50"/>
    <p:sldId id="913" r:id="rId51"/>
    <p:sldId id="912" r:id="rId52"/>
    <p:sldId id="915" r:id="rId53"/>
    <p:sldId id="918" r:id="rId54"/>
    <p:sldId id="962" r:id="rId55"/>
    <p:sldId id="916" r:id="rId56"/>
    <p:sldId id="917" r:id="rId57"/>
    <p:sldId id="919" r:id="rId58"/>
    <p:sldId id="1278" r:id="rId59"/>
    <p:sldId id="920" r:id="rId60"/>
    <p:sldId id="921" r:id="rId61"/>
    <p:sldId id="922" r:id="rId62"/>
    <p:sldId id="924" r:id="rId63"/>
    <p:sldId id="961" r:id="rId64"/>
    <p:sldId id="542" r:id="rId65"/>
    <p:sldId id="734" r:id="rId66"/>
    <p:sldId id="491" r:id="rId67"/>
    <p:sldId id="1147" r:id="rId68"/>
    <p:sldId id="502" r:id="rId69"/>
    <p:sldId id="1088" r:id="rId70"/>
    <p:sldId id="1089" r:id="rId71"/>
    <p:sldId id="1275" r:id="rId72"/>
    <p:sldId id="1045" r:id="rId73"/>
    <p:sldId id="1203" r:id="rId74"/>
    <p:sldId id="1204" r:id="rId75"/>
    <p:sldId id="1205" r:id="rId76"/>
    <p:sldId id="1206" r:id="rId77"/>
    <p:sldId id="1047" r:id="rId78"/>
    <p:sldId id="1207" r:id="rId79"/>
    <p:sldId id="1208" r:id="rId80"/>
    <p:sldId id="1097" r:id="rId81"/>
    <p:sldId id="1260" r:id="rId82"/>
    <p:sldId id="1281" r:id="rId83"/>
    <p:sldId id="1263" r:id="rId84"/>
    <p:sldId id="1264" r:id="rId85"/>
    <p:sldId id="1261" r:id="rId86"/>
    <p:sldId id="1265" r:id="rId87"/>
    <p:sldId id="1266" r:id="rId88"/>
    <p:sldId id="1267" r:id="rId89"/>
    <p:sldId id="1096" r:id="rId90"/>
    <p:sldId id="1140" r:id="rId91"/>
    <p:sldId id="1269" r:id="rId92"/>
    <p:sldId id="1279" r:id="rId93"/>
    <p:sldId id="1351" r:id="rId94"/>
    <p:sldId id="1282" r:id="rId95"/>
    <p:sldId id="1353" r:id="rId96"/>
    <p:sldId id="1284" r:id="rId97"/>
    <p:sldId id="1093" r:id="rId98"/>
    <p:sldId id="1270" r:id="rId99"/>
    <p:sldId id="1271" r:id="rId100"/>
    <p:sldId id="1273" r:id="rId101"/>
    <p:sldId id="1272" r:id="rId102"/>
    <p:sldId id="1046" r:id="rId103"/>
    <p:sldId id="1274" r:id="rId104"/>
    <p:sldId id="1142" r:id="rId105"/>
    <p:sldId id="1143" r:id="rId106"/>
    <p:sldId id="1144" r:id="rId107"/>
    <p:sldId id="1098" r:id="rId108"/>
    <p:sldId id="1276" r:id="rId109"/>
    <p:sldId id="1146" r:id="rId110"/>
    <p:sldId id="622" r:id="rId111"/>
    <p:sldId id="623" r:id="rId112"/>
    <p:sldId id="544" r:id="rId113"/>
    <p:sldId id="545" r:id="rId114"/>
    <p:sldId id="546" r:id="rId115"/>
    <p:sldId id="1277" r:id="rId116"/>
    <p:sldId id="547" r:id="rId117"/>
    <p:sldId id="1280" r:id="rId118"/>
    <p:sldId id="1283" r:id="rId119"/>
    <p:sldId id="700" r:id="rId120"/>
    <p:sldId id="701" r:id="rId121"/>
    <p:sldId id="702" r:id="rId122"/>
    <p:sldId id="1285" r:id="rId123"/>
    <p:sldId id="703" r:id="rId124"/>
    <p:sldId id="1286" r:id="rId125"/>
    <p:sldId id="704" r:id="rId126"/>
    <p:sldId id="705" r:id="rId127"/>
    <p:sldId id="492" r:id="rId128"/>
    <p:sldId id="503" r:id="rId129"/>
    <p:sldId id="548" r:id="rId130"/>
    <p:sldId id="1349" r:id="rId131"/>
    <p:sldId id="497" r:id="rId132"/>
  </p:sldIdLst>
  <p:sldSz cx="12192000" cy="6858000"/>
  <p:notesSz cx="6858000" cy="9144000"/>
  <p:custDataLst>
    <p:tags r:id="rId137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414DD7-CFAE-436B-8006-133D14A5B8DE}">
          <p14:sldIdLst>
            <p14:sldId id="484"/>
          </p14:sldIdLst>
        </p14:section>
        <p14:section name="2.2 数据类型" id="{B43FA41B-9692-4CF7-8BF6-03FE6C46C9A4}">
          <p14:sldIdLst>
            <p14:sldId id="640"/>
          </p14:sldIdLst>
        </p14:section>
        <p14:section name="2.1常量" id="{9a7c4d52-7485-4e36-922f-5bec688f8622}">
          <p14:sldIdLst>
            <p14:sldId id="682"/>
            <p14:sldId id="683"/>
            <p14:sldId id="684"/>
            <p14:sldId id="685"/>
            <p14:sldId id="686"/>
            <p14:sldId id="687"/>
            <p14:sldId id="800"/>
            <p14:sldId id="801"/>
            <p14:sldId id="688"/>
            <p14:sldId id="689"/>
            <p14:sldId id="690"/>
            <p14:sldId id="691"/>
            <p14:sldId id="692"/>
            <p14:sldId id="693"/>
            <p14:sldId id="694"/>
            <p14:sldId id="802"/>
            <p14:sldId id="695"/>
            <p14:sldId id="696"/>
            <p14:sldId id="697"/>
            <p14:sldId id="698"/>
            <p14:sldId id="856"/>
          </p14:sldIdLst>
        </p14:section>
        <p14:section name="2.3 变量" id="{BB007DBE-6F19-4A48-81ED-4B761F7CCE27}">
          <p14:sldIdLst>
            <p14:sldId id="641"/>
          </p14:sldIdLst>
        </p14:section>
        <p14:section name="2.4 基本运算" id="{EE4BA4BC-B2C6-4F91-9D0B-56599944BEC1}">
          <p14:sldIdLst>
            <p14:sldId id="490"/>
            <p14:sldId id="899"/>
            <p14:sldId id="900"/>
            <p14:sldId id="619"/>
            <p14:sldId id="501"/>
            <p14:sldId id="759"/>
            <p14:sldId id="797"/>
            <p14:sldId id="757"/>
            <p14:sldId id="528"/>
            <p14:sldId id="621"/>
            <p14:sldId id="1352"/>
            <p14:sldId id="620"/>
            <p14:sldId id="795"/>
            <p14:sldId id="792"/>
            <p14:sldId id="793"/>
            <p14:sldId id="796"/>
            <p14:sldId id="530"/>
            <p14:sldId id="909"/>
            <p14:sldId id="910"/>
            <p14:sldId id="913"/>
            <p14:sldId id="912"/>
            <p14:sldId id="915"/>
            <p14:sldId id="918"/>
            <p14:sldId id="962"/>
            <p14:sldId id="916"/>
            <p14:sldId id="917"/>
            <p14:sldId id="919"/>
            <p14:sldId id="1278"/>
            <p14:sldId id="920"/>
            <p14:sldId id="921"/>
            <p14:sldId id="922"/>
            <p14:sldId id="924"/>
            <p14:sldId id="961"/>
            <p14:sldId id="542"/>
            <p14:sldId id="734"/>
          </p14:sldIdLst>
        </p14:section>
        <p14:section name="2.5 常用系统函数" id="{809A3B41-FB74-4DC5-BD6F-7FC1C2D7B9EC}">
          <p14:sldIdLst>
            <p14:sldId id="491"/>
            <p14:sldId id="1147"/>
          </p14:sldIdLst>
        </p14:section>
        <p14:section name="2.5.1常用内置函数" id="{e2e62b0d-93a8-4b13-ba78-4d41ab3cae40}">
          <p14:sldIdLst>
            <p14:sldId id="502"/>
            <p14:sldId id="1088"/>
            <p14:sldId id="1089"/>
            <p14:sldId id="1275"/>
            <p14:sldId id="1045"/>
            <p14:sldId id="1203"/>
            <p14:sldId id="1204"/>
            <p14:sldId id="1205"/>
            <p14:sldId id="1206"/>
            <p14:sldId id="1047"/>
            <p14:sldId id="1207"/>
            <p14:sldId id="1208"/>
            <p14:sldId id="1097"/>
            <p14:sldId id="1260"/>
            <p14:sldId id="1281"/>
            <p14:sldId id="1263"/>
            <p14:sldId id="1264"/>
            <p14:sldId id="1261"/>
            <p14:sldId id="1265"/>
            <p14:sldId id="1266"/>
            <p14:sldId id="1267"/>
            <p14:sldId id="1096"/>
            <p14:sldId id="1140"/>
            <p14:sldId id="1269"/>
            <p14:sldId id="1279"/>
            <p14:sldId id="1351"/>
            <p14:sldId id="1282"/>
            <p14:sldId id="1353"/>
            <p14:sldId id="1284"/>
            <p14:sldId id="1093"/>
            <p14:sldId id="1270"/>
            <p14:sldId id="1271"/>
            <p14:sldId id="1273"/>
            <p14:sldId id="1272"/>
            <p14:sldId id="1046"/>
            <p14:sldId id="1274"/>
            <p14:sldId id="1142"/>
            <p14:sldId id="1143"/>
            <p14:sldId id="1144"/>
            <p14:sldId id="1098"/>
            <p14:sldId id="1276"/>
            <p14:sldId id="1146"/>
          </p14:sldIdLst>
        </p14:section>
        <p14:section name="2.5.2常用库函数" id="{4898ed30-19b0-47a7-b5de-0e9918a29ab1}">
          <p14:sldIdLst>
            <p14:sldId id="622"/>
            <p14:sldId id="623"/>
            <p14:sldId id="544"/>
            <p14:sldId id="545"/>
            <p14:sldId id="546"/>
            <p14:sldId id="1277"/>
            <p14:sldId id="547"/>
            <p14:sldId id="1280"/>
            <p14:sldId id="1283"/>
            <p14:sldId id="700"/>
            <p14:sldId id="701"/>
            <p14:sldId id="702"/>
            <p14:sldId id="1285"/>
            <p14:sldId id="703"/>
            <p14:sldId id="1286"/>
            <p14:sldId id="704"/>
            <p14:sldId id="705"/>
          </p14:sldIdLst>
        </p14:section>
        <p14:section name="2.6 Python的帮助系统" id="{AF51ED48-082A-417E-8F05-5DAFFF473578}">
          <p14:sldIdLst>
            <p14:sldId id="492"/>
            <p14:sldId id="503"/>
            <p14:sldId id="548"/>
            <p14:sldId id="1349"/>
            <p14:sldId id="49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90" autoAdjust="0"/>
  </p:normalViewPr>
  <p:slideViewPr>
    <p:cSldViewPr showGuides="1">
      <p:cViewPr varScale="1">
        <p:scale>
          <a:sx n="65" d="100"/>
          <a:sy n="65" d="100"/>
        </p:scale>
        <p:origin x="354" y="24"/>
      </p:cViewPr>
      <p:guideLst>
        <p:guide orient="horz" pos="223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3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2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7" Type="http://schemas.openxmlformats.org/officeDocument/2006/relationships/tags" Target="tags/tag174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" Type="http://schemas.openxmlformats.org/officeDocument/2006/relationships/slide" Target="slides/slide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" Type="http://schemas.openxmlformats.org/officeDocument/2006/relationships/slide" Target="slides/slide5.xml"/><Relationship Id="rId119" Type="http://schemas.openxmlformats.org/officeDocument/2006/relationships/slide" Target="slides/slide112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110" Type="http://schemas.openxmlformats.org/officeDocument/2006/relationships/slide" Target="slides/slide103.xml"/><Relationship Id="rId11" Type="http://schemas.openxmlformats.org/officeDocument/2006/relationships/slide" Target="slides/slide4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导入后可按以下格式直接调用函数：</a:t>
            </a:r>
            <a:endParaRPr lang="zh-CN" altLang="en-US" dirty="0" smtClean="0"/>
          </a:p>
          <a:p>
            <a:r>
              <a:rPr lang="zh-CN" altLang="en-US" dirty="0" smtClean="0"/>
              <a:t>格式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：函数名</a:t>
            </a:r>
            <a:r>
              <a:rPr lang="en-US" altLang="zh-CN" dirty="0" smtClean="0"/>
              <a:t>(</a:t>
            </a:r>
            <a:r>
              <a:rPr lang="zh-CN" altLang="en-US" dirty="0" smtClean="0"/>
              <a:t>参数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zh-CN" altLang="en-US" dirty="0" smtClean="0"/>
              <a:t>格式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：别名</a:t>
            </a:r>
            <a:r>
              <a:rPr lang="en-US" altLang="zh-CN" dirty="0" smtClean="0"/>
              <a:t>(</a:t>
            </a:r>
            <a:r>
              <a:rPr lang="zh-CN" altLang="en-US" dirty="0" smtClean="0"/>
              <a:t>参数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导入后可按以下格式直接调用函数：</a:t>
            </a:r>
            <a:endParaRPr lang="zh-CN" altLang="en-US" dirty="0" smtClean="0"/>
          </a:p>
          <a:p>
            <a:r>
              <a:rPr lang="zh-CN" altLang="en-US" dirty="0" smtClean="0"/>
              <a:t>格式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：函数名</a:t>
            </a:r>
            <a:r>
              <a:rPr lang="en-US" altLang="zh-CN" dirty="0" smtClean="0"/>
              <a:t>(</a:t>
            </a:r>
            <a:r>
              <a:rPr lang="zh-CN" altLang="en-US" dirty="0" smtClean="0"/>
              <a:t>参数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zh-CN" altLang="en-US" dirty="0" smtClean="0"/>
              <a:t>格式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：别名</a:t>
            </a:r>
            <a:r>
              <a:rPr lang="en-US" altLang="zh-CN" dirty="0" smtClean="0"/>
              <a:t>(</a:t>
            </a:r>
            <a:r>
              <a:rPr lang="zh-CN" altLang="en-US" dirty="0" smtClean="0"/>
              <a:t>参数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、实数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、复数</a:t>
            </a:r>
            <a:r>
              <a:rPr lang="en-US" altLang="zh-CN" dirty="0" smtClean="0"/>
              <a:t>complex</a:t>
            </a:r>
            <a:r>
              <a:rPr lang="zh-CN" altLang="en-US" dirty="0" smtClean="0"/>
              <a:t>、字符串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和元组</a:t>
            </a:r>
            <a:r>
              <a:rPr lang="en-US" altLang="zh-CN" dirty="0" smtClean="0"/>
              <a:t>tuple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、和集合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set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、和集合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set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、和集合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set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x = [1, 2, 3]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y = [1, 2, 3]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x is y              #上面形式创建的x和y不是同一个列表对象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False</a:t>
            </a:r>
            <a:endParaRPr lang="en-US" alt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zh-CN" altLang="en-US" strike="noStrike" noProof="1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3" Type="http://schemas.openxmlformats.org/officeDocument/2006/relationships/theme" Target="../theme/theme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9.xml"/><Relationship Id="rId1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7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6.pn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3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46.xml"/><Relationship Id="rId4" Type="http://schemas.openxmlformats.org/officeDocument/2006/relationships/slide" Target="slide121.xml"/><Relationship Id="rId3" Type="http://schemas.openxmlformats.org/officeDocument/2006/relationships/slide" Target="slide60.xml"/><Relationship Id="rId2" Type="http://schemas.openxmlformats.org/officeDocument/2006/relationships/slide" Target="slide25.xml"/><Relationship Id="rId1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55.xml"/><Relationship Id="rId4" Type="http://schemas.openxmlformats.org/officeDocument/2006/relationships/slide" Target="slide110.xml"/><Relationship Id="rId3" Type="http://schemas.openxmlformats.org/officeDocument/2006/relationships/slide" Target="slide58.xml"/><Relationship Id="rId2" Type="http://schemas.openxmlformats.org/officeDocument/2006/relationships/slide" Target="slide24.xml"/><Relationship Id="rId1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6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540" y="2292350"/>
            <a:ext cx="9437370" cy="1151255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2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</a:t>
            </a:r>
            <a:r>
              <a:rPr lang="en-US" altLang="zh-CN" dirty="0">
                <a:latin typeface="+mj-lt"/>
                <a:ea typeface="+mj-ea"/>
                <a:sym typeface="+mn-ea"/>
              </a:rPr>
              <a:t>Python</a:t>
            </a:r>
            <a:r>
              <a:rPr lang="zh-CN" altLang="en-US" dirty="0">
                <a:latin typeface="+mj-lt"/>
                <a:ea typeface="+mj-ea"/>
                <a:sym typeface="+mn-ea"/>
              </a:rPr>
              <a:t>语言基础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补充：</a:t>
            </a:r>
            <a:r>
              <a:rPr lang="en-US" altLang="zh-CN" dirty="0" smtClean="0"/>
              <a:t>type</a:t>
            </a:r>
            <a:r>
              <a:rPr lang="zh-CN" altLang="en-US" smtClean="0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385" y="2075180"/>
            <a:ext cx="4178300" cy="4783455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&gt;&gt;&gt; type(1)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&lt;class 'int'&gt;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&gt;&gt;&gt; type(1.0)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&lt;class 'float'&gt;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&gt;&gt;&gt; type(True)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&lt;class 'bool'&gt;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&gt;&gt;&gt; type("abc")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&lt;class 'str'&gt;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&gt;&gt;&gt; type(1+2j)</a:t>
            </a:r>
            <a:endParaRPr lang="en-US" altLang="zh-CN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300" dirty="0"/>
              <a:t>&lt;class 'complex'&gt;</a:t>
            </a:r>
            <a:endParaRPr lang="en-US" altLang="zh-CN" sz="2300" dirty="0"/>
          </a:p>
        </p:txBody>
      </p:sp>
      <p:sp>
        <p:nvSpPr>
          <p:cNvPr id="4" name="矩形 3"/>
          <p:cNvSpPr/>
          <p:nvPr/>
        </p:nvSpPr>
        <p:spPr>
          <a:xfrm>
            <a:off x="921214" y="1283569"/>
            <a:ext cx="3384376" cy="792088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格式</a:t>
            </a:r>
            <a:r>
              <a:rPr lang="zh-CN" altLang="en-US" sz="2800" dirty="0">
                <a:latin typeface="+mj-ea"/>
                <a:ea typeface="+mj-ea"/>
              </a:rPr>
              <a:t>：</a:t>
            </a:r>
            <a:r>
              <a:rPr lang="en-US" altLang="zh-CN" sz="2800" dirty="0">
                <a:latin typeface="+mj-ea"/>
                <a:ea typeface="+mj-ea"/>
              </a:rPr>
              <a:t>type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6207760" y="2075180"/>
            <a:ext cx="5789295" cy="47828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&gt;&gt;&gt; type([1,2,3])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&lt;class 'list'&gt;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&gt;&gt;&gt; type((4,5,6))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&lt;class 'tuple'&gt;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&gt;&gt;&gt; type({1:"a",2:"b",3:"c"})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&lt;class 'dict'&gt;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&gt;&gt;&gt; type({"a","b","c"})</a:t>
            </a:r>
            <a:endParaRPr lang="en-US" altLang="zh-CN" sz="3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000" dirty="0" smtClean="0"/>
              <a:t>&lt;class 'set'&gt;</a:t>
            </a:r>
            <a:endParaRPr lang="en-US" altLang="zh-CN" sz="3000" dirty="0" smtClean="0"/>
          </a:p>
        </p:txBody>
      </p:sp>
      <p:cxnSp>
        <p:nvCxnSpPr>
          <p:cNvPr id="6" name="直接连接符 5"/>
          <p:cNvCxnSpPr/>
          <p:nvPr/>
        </p:nvCxnSpPr>
        <p:spPr>
          <a:xfrm>
            <a:off x="4412702" y="1925914"/>
            <a:ext cx="54360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701853" y="1376272"/>
            <a:ext cx="410445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返回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obj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对象的类型</a:t>
            </a:r>
            <a:endParaRPr lang="en-US" altLang="zh-CN" sz="2800" dirty="0">
              <a:latin typeface="+mj-ea"/>
              <a:ea typeface="+mj-ea"/>
            </a:endParaRPr>
          </a:p>
          <a:p>
            <a:pPr algn="r"/>
            <a:endParaRPr lang="en-US" altLang="zh-CN" sz="2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</a:t>
            </a:r>
            <a:r>
              <a:t>、变量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kern="100">
                <a:effectLst/>
                <a:sym typeface="+mn-ea"/>
              </a:rPr>
              <a:t>globals()</a:t>
            </a:r>
            <a:r>
              <a:rPr kern="100">
                <a:effectLst/>
                <a:sym typeface="+mn-ea"/>
              </a:rPr>
              <a:t>全局变量</a:t>
            </a:r>
            <a:endParaRPr lang="en-US" kern="100">
              <a:effectLst/>
              <a:sym typeface="+mn-ea"/>
            </a:endParaRPr>
          </a:p>
          <a:p>
            <a:r>
              <a:rPr lang="en-US" kern="100">
                <a:effectLst/>
                <a:sym typeface="+mn-ea"/>
              </a:rPr>
              <a:t>locals()</a:t>
            </a:r>
            <a:r>
              <a:rPr kern="100">
                <a:effectLst/>
                <a:sym typeface="+mn-ea"/>
              </a:rPr>
              <a:t>局部变量</a:t>
            </a:r>
            <a:endParaRPr lang="en-US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2.5.1 </a:t>
            </a:r>
            <a:r>
              <a:rPr smtClean="0">
                <a:sym typeface="+mn-ea"/>
              </a:rPr>
              <a:t>常用</a:t>
            </a:r>
            <a:r>
              <a:rPr>
                <a:sym typeface="+mn-ea"/>
              </a:rPr>
              <a:t>内置函数</a:t>
            </a:r>
            <a:r>
              <a:rPr lang="en-US" altLang="zh-CN">
                <a:sym typeface="+mn-ea"/>
              </a:rPr>
              <a:t>---</a:t>
            </a:r>
            <a:r>
              <a:rPr>
                <a:sym typeface="+mn-ea"/>
              </a:rPr>
              <a:t>记住</a:t>
            </a:r>
            <a:endParaRPr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925" y="1160145"/>
          <a:ext cx="10852150" cy="540004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371090"/>
                <a:gridCol w="2082165"/>
                <a:gridCol w="2014220"/>
                <a:gridCol w="1908175"/>
                <a:gridCol w="2476500"/>
              </a:tblGrid>
              <a:tr h="360045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abs()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all()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any()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ascii()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bin()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bool()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bytearray()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bytes()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callable()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chr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classmethod()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compile()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complex()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copyright()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credits()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delattr()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dict()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dir()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divmod()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enumerate()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eval()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exec()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exit()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filter()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float()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format()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sym typeface="+mn-ea"/>
                        </a:rPr>
                        <a:t>frozenset()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getattr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globals()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hasattr()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hash()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help()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hex()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id()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input()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int()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isinstance()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issubclass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iter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len()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license()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list()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locals()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map()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max()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memoryview()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min()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next()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object()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oct()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open()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ord()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pow()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print()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property()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quit()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range()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repr()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reversed()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round()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set()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setattr()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slice()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sorted()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staticmethod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str()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sum()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super()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tuple()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type()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vars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effectLst/>
                        </a:rPr>
                        <a:t>zip()</a:t>
                      </a:r>
                      <a:endParaRPr lang="en-US" sz="1800" b="1" kern="1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7095" y="63500"/>
            <a:ext cx="8094980" cy="6694170"/>
          </a:xfrm>
        </p:spPr>
        <p:txBody>
          <a:bodyPr>
            <a:normAutofit fontScale="70000"/>
          </a:bodyPr>
          <a:p>
            <a:r>
              <a:rPr lang="en-US" altLang="zh-CN" sz="3000" smtClean="0">
                <a:sym typeface="+mn-ea"/>
              </a:rPr>
              <a:t>1</a:t>
            </a:r>
            <a:r>
              <a:rPr sz="3000" smtClean="0">
                <a:sym typeface="+mn-ea"/>
              </a:rPr>
              <a:t>、地址和类型 </a:t>
            </a:r>
            <a:r>
              <a:rPr lang="en-US" altLang="zh-CN" sz="3000" smtClean="0">
                <a:sym typeface="+mn-ea"/>
              </a:rPr>
              <a:t>id</a:t>
            </a:r>
            <a:r>
              <a:rPr sz="3000" smtClean="0">
                <a:sym typeface="+mn-ea"/>
              </a:rPr>
              <a:t>、</a:t>
            </a:r>
            <a:r>
              <a:rPr lang="en-US" altLang="zh-CN" sz="3000" smtClean="0">
                <a:sym typeface="+mn-ea"/>
              </a:rPr>
              <a:t>ty</a:t>
            </a:r>
            <a:r>
              <a:rPr lang="en-US" altLang="zh-CN" sz="3000" smtClean="0">
                <a:sym typeface="+mn-ea"/>
              </a:rPr>
              <a:t>pe</a:t>
            </a:r>
            <a:endParaRPr sz="3000" smtClean="0">
              <a:sym typeface="+mn-ea"/>
            </a:endParaRPr>
          </a:p>
          <a:p>
            <a:r>
              <a:rPr lang="en-US" altLang="zh-CN" sz="3000">
                <a:sym typeface="+mn-ea"/>
              </a:rPr>
              <a:t>2</a:t>
            </a:r>
            <a:r>
              <a:rPr sz="3000">
                <a:sym typeface="+mn-ea"/>
              </a:rPr>
              <a:t>、强制格式转换</a:t>
            </a:r>
            <a:r>
              <a:rPr lang="en-US" altLang="zh-CN" sz="3000">
                <a:sym typeface="+mn-ea"/>
              </a:rPr>
              <a:t>int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float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bool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str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complex</a:t>
            </a:r>
            <a:endParaRPr lang="en-US" altLang="zh-CN" sz="3000">
              <a:sym typeface="+mn-ea"/>
            </a:endParaRPr>
          </a:p>
          <a:p>
            <a:r>
              <a:rPr lang="en-US" altLang="zh-CN" sz="3000">
                <a:sym typeface="+mn-ea"/>
              </a:rPr>
              <a:t>list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tuple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set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dict</a:t>
            </a:r>
            <a:endParaRPr lang="en-US" altLang="zh-CN" sz="3000">
              <a:sym typeface="+mn-ea"/>
            </a:endParaRPr>
          </a:p>
          <a:p>
            <a:r>
              <a:rPr lang="en-US" altLang="zh-CN" sz="3000">
                <a:sym typeface="+mn-ea"/>
              </a:rPr>
              <a:t>3</a:t>
            </a:r>
            <a:r>
              <a:rPr sz="3000">
                <a:sym typeface="+mn-ea"/>
              </a:rPr>
              <a:t>、计算</a:t>
            </a:r>
            <a:r>
              <a:rPr lang="en-US" altLang="zh-CN" sz="3000">
                <a:sym typeface="+mn-ea"/>
              </a:rPr>
              <a:t>max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min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sum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len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abs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pow</a:t>
            </a:r>
            <a:endParaRPr sz="3000">
              <a:sym typeface="+mn-ea"/>
            </a:endParaRPr>
          </a:p>
          <a:p>
            <a:r>
              <a:rPr lang="en-US" altLang="zh-CN" sz="3000">
                <a:sym typeface="+mn-ea"/>
              </a:rPr>
              <a:t>4</a:t>
            </a:r>
            <a:r>
              <a:rPr sz="3000">
                <a:sym typeface="+mn-ea"/>
              </a:rPr>
              <a:t>、序列</a:t>
            </a:r>
            <a:r>
              <a:rPr lang="en-US" altLang="zh-CN" sz="3000">
                <a:sym typeface="+mn-ea"/>
              </a:rPr>
              <a:t>range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map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enumerate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zip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filter</a:t>
            </a:r>
            <a:endParaRPr sz="3000">
              <a:sym typeface="+mn-ea"/>
            </a:endParaRPr>
          </a:p>
          <a:p>
            <a:r>
              <a:rPr lang="en-US" altLang="zh-CN" sz="3000">
                <a:sym typeface="+mn-ea"/>
              </a:rPr>
              <a:t>5</a:t>
            </a:r>
            <a:r>
              <a:rPr sz="3000">
                <a:sym typeface="+mn-ea"/>
              </a:rPr>
              <a:t>、排序</a:t>
            </a:r>
            <a:r>
              <a:rPr lang="en-US" altLang="zh-CN" sz="3000">
                <a:sym typeface="+mn-ea"/>
              </a:rPr>
              <a:t>sorted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reversed</a:t>
            </a:r>
            <a:endParaRPr sz="3000">
              <a:sym typeface="+mn-ea"/>
            </a:endParaRPr>
          </a:p>
          <a:p>
            <a:r>
              <a:rPr lang="en-US" altLang="zh-CN" sz="3000">
                <a:sym typeface="+mn-ea"/>
              </a:rPr>
              <a:t>6</a:t>
            </a:r>
            <a:r>
              <a:rPr sz="3000">
                <a:sym typeface="+mn-ea"/>
              </a:rPr>
              <a:t>、字符与字符串 </a:t>
            </a:r>
            <a:r>
              <a:rPr lang="en-US" altLang="zh-CN" sz="3000">
                <a:sym typeface="+mn-ea"/>
              </a:rPr>
              <a:t>eval</a:t>
            </a:r>
            <a:r>
              <a:rPr sz="3000">
                <a:sym typeface="+mn-ea"/>
              </a:rPr>
              <a:t>，</a:t>
            </a:r>
            <a:r>
              <a:rPr lang="en-US" altLang="zh-CN" sz="3000">
                <a:sym typeface="+mn-ea"/>
              </a:rPr>
              <a:t>slice</a:t>
            </a:r>
            <a:r>
              <a:rPr sz="3000">
                <a:sym typeface="+mn-ea"/>
              </a:rPr>
              <a:t>、</a:t>
            </a:r>
            <a:r>
              <a:rPr lang="en-US" altLang="zh-CN" sz="3000">
                <a:sym typeface="+mn-ea"/>
              </a:rPr>
              <a:t>format</a:t>
            </a:r>
            <a:endParaRPr sz="3000">
              <a:sym typeface="+mn-ea"/>
            </a:endParaRPr>
          </a:p>
          <a:p>
            <a:r>
              <a:rPr lang="en-US" altLang="zh-CN" sz="3000">
                <a:sym typeface="+mn-ea"/>
              </a:rPr>
              <a:t>7</a:t>
            </a:r>
            <a:r>
              <a:rPr sz="3000">
                <a:sym typeface="+mn-ea"/>
              </a:rPr>
              <a:t>、</a:t>
            </a:r>
            <a:r>
              <a:rPr sz="3000">
                <a:solidFill>
                  <a:schemeClr val="tx1"/>
                </a:solidFill>
                <a:sym typeface="+mn-ea"/>
              </a:rPr>
              <a:t>输入、输出、帮助、查看</a:t>
            </a:r>
            <a:r>
              <a:rPr lang="en-US" altLang="zh-CN" sz="3000">
                <a:solidFill>
                  <a:schemeClr val="tx1"/>
                </a:solidFill>
                <a:sym typeface="+mn-ea"/>
              </a:rPr>
              <a:t>input</a:t>
            </a:r>
            <a:r>
              <a:rPr sz="300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3000">
                <a:solidFill>
                  <a:schemeClr val="tx1"/>
                </a:solidFill>
                <a:sym typeface="+mn-ea"/>
              </a:rPr>
              <a:t>print</a:t>
            </a:r>
            <a:endParaRPr lang="en-US" altLang="zh-CN" sz="3000">
              <a:solidFill>
                <a:schemeClr val="tx1"/>
              </a:solidFill>
              <a:sym typeface="+mn-ea"/>
            </a:endParaRPr>
          </a:p>
          <a:p>
            <a:r>
              <a:rPr lang="en-US" altLang="zh-CN" sz="3000">
                <a:sym typeface="+mn-ea"/>
              </a:rPr>
              <a:t>8</a:t>
            </a:r>
            <a:r>
              <a:rPr sz="3000">
                <a:sym typeface="+mn-ea"/>
              </a:rPr>
              <a:t>、进制转换</a:t>
            </a:r>
            <a:endParaRPr sz="3000">
              <a:sym typeface="+mn-ea"/>
            </a:endParaRPr>
          </a:p>
          <a:p>
            <a:r>
              <a:rPr lang="en-US" altLang="zh-CN" sz="3000">
                <a:sym typeface="+mn-ea"/>
              </a:rPr>
              <a:t>9</a:t>
            </a:r>
            <a:r>
              <a:rPr sz="3000">
                <a:sym typeface="+mn-ea"/>
              </a:rPr>
              <a:t>、对象与类</a:t>
            </a:r>
            <a:endParaRPr sz="3000">
              <a:sym typeface="+mn-ea"/>
            </a:endParaRPr>
          </a:p>
          <a:p>
            <a:r>
              <a:rPr lang="en-US" altLang="zh-CN" sz="3000">
                <a:sym typeface="+mn-ea"/>
              </a:rPr>
              <a:t>10</a:t>
            </a:r>
            <a:r>
              <a:rPr sz="3000">
                <a:sym typeface="+mn-ea"/>
              </a:rPr>
              <a:t>、文件、</a:t>
            </a:r>
            <a:r>
              <a:rPr sz="3000">
                <a:sym typeface="+mn-ea"/>
              </a:rPr>
              <a:t>编译与执行</a:t>
            </a:r>
            <a:endParaRPr sz="3000">
              <a:sym typeface="+mn-ea"/>
            </a:endParaRPr>
          </a:p>
          <a:p>
            <a:r>
              <a:rPr lang="en-US" altLang="zh-CN" sz="3000"/>
              <a:t>11</a:t>
            </a:r>
            <a:r>
              <a:rPr sz="3000"/>
              <a:t>、变量</a:t>
            </a:r>
            <a:endParaRPr sz="3000"/>
          </a:p>
        </p:txBody>
      </p:sp>
      <p:sp>
        <p:nvSpPr>
          <p:cNvPr id="5" name="文本框 4"/>
          <p:cNvSpPr txBox="1"/>
          <p:nvPr/>
        </p:nvSpPr>
        <p:spPr>
          <a:xfrm>
            <a:off x="0" y="2890520"/>
            <a:ext cx="24180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400" smtClean="0">
                <a:sym typeface="+mn-ea"/>
              </a:rPr>
              <a:t>内置函数</a:t>
            </a:r>
            <a:endParaRPr lang="zh-CN" altLang="en-US" sz="4400" smtClean="0">
              <a:sym typeface="+mn-ea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418080" y="350520"/>
            <a:ext cx="1008380" cy="612013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4328795" cy="2961640"/>
          </a:xfrm>
        </p:spPr>
        <p:txBody>
          <a:bodyPr/>
          <a:p>
            <a:br>
              <a:rPr lang="zh-CN" altLang="en-US" sz="2400"/>
            </a:br>
            <a:r>
              <a:rPr lang="zh-CN" altLang="en-US" sz="2400"/>
              <a:t>菜鸟联盟，</a:t>
            </a:r>
            <a:r>
              <a:rPr lang="en-US" altLang="zh-CN" sz="2400"/>
              <a:t>python</a:t>
            </a:r>
            <a:r>
              <a:rPr sz="2400"/>
              <a:t>内置函数查找表</a:t>
            </a:r>
            <a:br>
              <a:rPr sz="2400"/>
            </a:br>
            <a:br>
              <a:rPr sz="2400"/>
            </a:br>
            <a:br>
              <a:rPr lang="zh-CN" altLang="en-US" sz="2400"/>
            </a:br>
            <a:r>
              <a:rPr lang="zh-CN" altLang="en-US" sz="2400"/>
              <a:t>https://www.runoob.com/python/python-built-in-functions.html</a:t>
            </a:r>
            <a:endParaRPr lang="zh-CN" altLang="en-US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28795" y="0"/>
            <a:ext cx="786320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2.5.2 </a:t>
            </a:r>
            <a:r>
              <a:rPr lang="zh-CN" altLang="en-US" dirty="0" smtClean="0"/>
              <a:t>常用</a:t>
            </a:r>
            <a:r>
              <a:rPr lang="zh-CN" altLang="en-US" dirty="0"/>
              <a:t>库函数</a:t>
            </a:r>
            <a:endParaRPr lang="zh-CN" altLang="en-US" dirty="0"/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669925" y="1315085"/>
            <a:ext cx="11071225" cy="314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引用库中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的内容之前，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必须先导入库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537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标准库：随编译环境一起安装的可复用</a:t>
            </a:r>
            <a:r>
              <a:rPr lang="zh-CN" altLang="en-US" sz="2800" dirty="0" smtClean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代码</a:t>
            </a:r>
            <a:endParaRPr lang="en-US" altLang="zh-CN" sz="2800" dirty="0" smtClean="0">
              <a:solidFill>
                <a:srgbClr val="0537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扩展库（</a:t>
            </a:r>
            <a:r>
              <a:rPr lang="zh-CN" altLang="en-US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第三方库）：</a:t>
            </a:r>
            <a:r>
              <a:rPr lang="en-US" altLang="zh-CN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社区</a:t>
            </a:r>
            <a:r>
              <a:rPr lang="zh-CN" altLang="en-US" sz="2800" dirty="0" smtClean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中，数量</a:t>
            </a:r>
            <a:r>
              <a:rPr lang="zh-CN" altLang="en-US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众多的可复用代码</a:t>
            </a:r>
            <a:endParaRPr lang="en-US" sz="2800" dirty="0">
              <a:solidFill>
                <a:srgbClr val="0537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537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用户自定义库</a:t>
            </a:r>
            <a:endParaRPr lang="zh-CN" altLang="en-US" sz="2800" dirty="0">
              <a:solidFill>
                <a:srgbClr val="0537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导入顺序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>
              <a:buSzPct val="90000"/>
              <a:buFont typeface="Wingdings" panose="05000000000000000000" charset="0"/>
              <a:buChar char="l"/>
            </a:pPr>
            <a:r>
              <a:rPr sz="3200">
                <a:latin typeface="+mn-ea"/>
                <a:ea typeface="+mn-ea"/>
                <a:sym typeface="+mn-ea"/>
              </a:rPr>
              <a:t>如果需要导入多个模块，一般建议按如下顺序进行导入：</a:t>
            </a:r>
            <a:endParaRPr lang="zh-CN" altLang="en-US" sz="3200" dirty="0">
              <a:latin typeface="+mn-ea"/>
              <a:ea typeface="+mn-ea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sz="3200">
                <a:latin typeface="+mn-ea"/>
                <a:ea typeface="+mn-ea"/>
                <a:sym typeface="+mn-ea"/>
              </a:rPr>
              <a:t>1</a:t>
            </a:r>
            <a:r>
              <a:rPr sz="3200">
                <a:latin typeface="+mn-ea"/>
                <a:ea typeface="+mn-ea"/>
                <a:sym typeface="+mn-ea"/>
              </a:rPr>
              <a:t>）</a:t>
            </a:r>
            <a:r>
              <a:rPr sz="3200">
                <a:latin typeface="+mn-ea"/>
                <a:ea typeface="+mn-ea"/>
                <a:sym typeface="+mn-ea"/>
              </a:rPr>
              <a:t>标准库</a:t>
            </a:r>
            <a:endParaRPr lang="zh-CN" altLang="en-US" sz="3200" dirty="0">
              <a:latin typeface="+mn-ea"/>
              <a:ea typeface="+mn-ea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sz="3200">
                <a:latin typeface="+mn-ea"/>
                <a:ea typeface="+mn-ea"/>
                <a:sym typeface="+mn-ea"/>
              </a:rPr>
              <a:t>2</a:t>
            </a:r>
            <a:r>
              <a:rPr sz="3200">
                <a:latin typeface="+mn-ea"/>
                <a:ea typeface="+mn-ea"/>
                <a:sym typeface="+mn-ea"/>
              </a:rPr>
              <a:t>）成熟的第三方扩展库</a:t>
            </a:r>
            <a:r>
              <a:rPr lang="en-US" altLang="zh-CN" sz="3200">
                <a:latin typeface="+mn-ea"/>
                <a:ea typeface="+mn-ea"/>
                <a:sym typeface="+mn-ea"/>
              </a:rPr>
              <a:t>·</a:t>
            </a:r>
            <a:endParaRPr lang="zh-CN" altLang="en-US" sz="3200" dirty="0">
              <a:latin typeface="+mn-ea"/>
              <a:ea typeface="+mn-ea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sz="3200">
                <a:latin typeface="+mn-ea"/>
                <a:ea typeface="+mn-ea"/>
                <a:sym typeface="+mn-ea"/>
              </a:rPr>
              <a:t>3</a:t>
            </a:r>
            <a:r>
              <a:rPr sz="3200">
                <a:latin typeface="+mn-ea"/>
                <a:ea typeface="+mn-ea"/>
                <a:sym typeface="+mn-ea"/>
              </a:rPr>
              <a:t>）用户自己</a:t>
            </a:r>
            <a:r>
              <a:rPr sz="3200">
                <a:latin typeface="+mn-ea"/>
                <a:ea typeface="+mn-ea"/>
                <a:sym typeface="+mn-ea"/>
              </a:rPr>
              <a:t>开发的库</a:t>
            </a:r>
            <a:endParaRPr lang="zh-CN" altLang="en-US" sz="3200" dirty="0">
              <a:latin typeface="+mn-ea"/>
              <a:ea typeface="+mn-ea"/>
            </a:endParaRPr>
          </a:p>
          <a:p>
            <a:endParaRPr lang="zh-CN" altLang="en-US" sz="32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导入库（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 import</a:t>
            </a:r>
            <a:r>
              <a:rPr lang="zh-CN" altLang="en-US" dirty="0"/>
              <a:t>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385" y="4220845"/>
            <a:ext cx="11270615" cy="24022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&gt;&gt;&gt; import time, random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time.sleep</a:t>
            </a:r>
            <a:r>
              <a:rPr lang="en-US" altLang="zh-CN" dirty="0"/>
              <a:t>(3)		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</a:rPr>
              <a:t>程序休眠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秒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random</a:t>
            </a:r>
            <a:r>
              <a:rPr lang="en-US" altLang="zh-CN" dirty="0" err="1"/>
              <a:t>.randint</a:t>
            </a:r>
            <a:r>
              <a:rPr lang="en-US" altLang="zh-CN" dirty="0"/>
              <a:t>(1, 10)	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</a:rPr>
              <a:t>生成一个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到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之间的随机整数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1214" y="1283569"/>
            <a:ext cx="10359362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+mj-ea"/>
                <a:ea typeface="+mj-ea"/>
              </a:rPr>
              <a:t>import </a:t>
            </a:r>
            <a:r>
              <a:rPr lang="zh-CN" altLang="en-US" sz="2400" dirty="0">
                <a:latin typeface="+mj-ea"/>
                <a:ea typeface="+mj-ea"/>
              </a:rPr>
              <a:t>模块</a:t>
            </a:r>
            <a:r>
              <a:rPr lang="en-US" altLang="zh-CN" sz="2400" dirty="0">
                <a:latin typeface="+mj-ea"/>
                <a:ea typeface="+mj-ea"/>
              </a:rPr>
              <a:t>1 [as </a:t>
            </a:r>
            <a:r>
              <a:rPr lang="zh-CN" altLang="en-US" sz="2400" dirty="0">
                <a:latin typeface="+mj-ea"/>
                <a:ea typeface="+mj-ea"/>
              </a:rPr>
              <a:t>别名</a:t>
            </a:r>
            <a:r>
              <a:rPr lang="en-US" altLang="zh-CN" sz="2400" dirty="0">
                <a:latin typeface="+mj-ea"/>
                <a:ea typeface="+mj-ea"/>
              </a:rPr>
              <a:t>1] [, </a:t>
            </a:r>
            <a:r>
              <a:rPr lang="zh-CN" altLang="en-US" sz="2400" dirty="0">
                <a:latin typeface="+mj-ea"/>
                <a:ea typeface="+mj-ea"/>
              </a:rPr>
              <a:t>模块</a:t>
            </a:r>
            <a:r>
              <a:rPr lang="en-US" altLang="zh-CN" sz="2400" dirty="0">
                <a:latin typeface="+mj-ea"/>
                <a:ea typeface="+mj-ea"/>
              </a:rPr>
              <a:t>2 [as </a:t>
            </a:r>
            <a:r>
              <a:rPr lang="zh-CN" altLang="en-US" sz="2400" dirty="0">
                <a:latin typeface="+mj-ea"/>
                <a:ea typeface="+mj-ea"/>
              </a:rPr>
              <a:t>别名</a:t>
            </a:r>
            <a:r>
              <a:rPr lang="en-US" altLang="zh-CN" sz="2400" dirty="0">
                <a:latin typeface="+mj-ea"/>
                <a:ea typeface="+mj-ea"/>
              </a:rPr>
              <a:t>2] [,... </a:t>
            </a:r>
            <a:r>
              <a:rPr lang="zh-CN" altLang="en-US" sz="2400" dirty="0">
                <a:latin typeface="+mj-ea"/>
                <a:ea typeface="+mj-ea"/>
              </a:rPr>
              <a:t>模块</a:t>
            </a:r>
            <a:r>
              <a:rPr lang="en-US" altLang="zh-CN" sz="2400" dirty="0">
                <a:latin typeface="+mj-ea"/>
                <a:ea typeface="+mj-ea"/>
              </a:rPr>
              <a:t>N [as </a:t>
            </a:r>
            <a:r>
              <a:rPr lang="zh-CN" altLang="en-US" sz="2400" dirty="0">
                <a:latin typeface="+mj-ea"/>
                <a:ea typeface="+mj-ea"/>
              </a:rPr>
              <a:t>别名</a:t>
            </a:r>
            <a:r>
              <a:rPr lang="en-US" altLang="zh-CN" sz="2400" dirty="0">
                <a:latin typeface="+mj-ea"/>
                <a:ea typeface="+mj-ea"/>
              </a:rPr>
              <a:t>N]]]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9736" y="2198993"/>
            <a:ext cx="7560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调用被引用模块中的函数时，引用格式如下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indent="2520315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：模块名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函数名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2520315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：别名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函数名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) 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719736" y="3583988"/>
            <a:ext cx="7452224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导入库（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/>
              <a:t> </a:t>
            </a:r>
            <a:r>
              <a:rPr lang="en-US" altLang="zh-CN" dirty="0" smtClean="0"/>
              <a:t>from…import </a:t>
            </a:r>
            <a:r>
              <a:rPr lang="zh-CN" altLang="en-US" dirty="0"/>
              <a:t>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215" y="3933056"/>
            <a:ext cx="10382786" cy="2592288"/>
          </a:xfrm>
          <a:solidFill>
            <a:schemeClr val="bg1">
              <a:lumMod val="8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&gt;&gt;&gt; from time import sleep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&gt;&gt;&gt; from random import </a:t>
            </a:r>
            <a:r>
              <a:rPr lang="en-US" altLang="zh-CN" dirty="0" err="1"/>
              <a:t>randint</a:t>
            </a:r>
            <a:r>
              <a:rPr lang="en-US" altLang="zh-CN" dirty="0"/>
              <a:t> as </a:t>
            </a:r>
            <a:r>
              <a:rPr lang="en-US" altLang="zh-CN" dirty="0" err="1"/>
              <a:t>ri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&gt;&gt;&gt; sleep(3)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ri</a:t>
            </a:r>
            <a:r>
              <a:rPr lang="en-US" altLang="zh-CN" dirty="0"/>
              <a:t>(1,10)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1214" y="1283569"/>
            <a:ext cx="10359362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+mj-ea"/>
                <a:ea typeface="+mj-ea"/>
              </a:rPr>
              <a:t>from </a:t>
            </a:r>
            <a:r>
              <a:rPr lang="zh-CN" altLang="en-US" sz="2400" dirty="0">
                <a:latin typeface="+mj-ea"/>
                <a:ea typeface="+mj-ea"/>
              </a:rPr>
              <a:t>模块 </a:t>
            </a:r>
            <a:r>
              <a:rPr lang="en-US" altLang="zh-CN" sz="2400" dirty="0">
                <a:latin typeface="+mj-ea"/>
                <a:ea typeface="+mj-ea"/>
              </a:rPr>
              <a:t>import </a:t>
            </a:r>
            <a:r>
              <a:rPr lang="zh-CN" altLang="en-US" sz="2400" dirty="0">
                <a:latin typeface="+mj-ea"/>
                <a:ea typeface="+mj-ea"/>
              </a:rPr>
              <a:t>函数名</a:t>
            </a:r>
            <a:r>
              <a:rPr lang="en-US" altLang="zh-CN" sz="2400" dirty="0">
                <a:latin typeface="+mj-ea"/>
                <a:ea typeface="+mj-ea"/>
              </a:rPr>
              <a:t>1 [as </a:t>
            </a:r>
            <a:r>
              <a:rPr lang="zh-CN" altLang="en-US" sz="2400" dirty="0">
                <a:latin typeface="+mj-ea"/>
                <a:ea typeface="+mj-ea"/>
              </a:rPr>
              <a:t>别名</a:t>
            </a:r>
            <a:r>
              <a:rPr lang="en-US" altLang="zh-CN" sz="2400" dirty="0">
                <a:latin typeface="+mj-ea"/>
                <a:ea typeface="+mj-ea"/>
              </a:rPr>
              <a:t>1] [, ... </a:t>
            </a:r>
            <a:r>
              <a:rPr lang="zh-CN" altLang="en-US" sz="2400" dirty="0">
                <a:latin typeface="+mj-ea"/>
                <a:ea typeface="+mj-ea"/>
              </a:rPr>
              <a:t>函数名</a:t>
            </a:r>
            <a:r>
              <a:rPr lang="en-US" altLang="zh-CN" sz="2400" dirty="0">
                <a:latin typeface="+mj-ea"/>
                <a:ea typeface="+mj-ea"/>
              </a:rPr>
              <a:t>N [as </a:t>
            </a:r>
            <a:r>
              <a:rPr lang="zh-CN" altLang="en-US" sz="2400" dirty="0">
                <a:latin typeface="+mj-ea"/>
                <a:ea typeface="+mj-ea"/>
              </a:rPr>
              <a:t>别名</a:t>
            </a:r>
            <a:r>
              <a:rPr lang="en-US" altLang="zh-CN" sz="2400" dirty="0">
                <a:latin typeface="+mj-ea"/>
                <a:ea typeface="+mj-ea"/>
              </a:rPr>
              <a:t>N]]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9736" y="2198993"/>
            <a:ext cx="7560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导入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后，可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按以下格式直接调用函数：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indent="3599815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：函数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3599815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：别名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) 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719736" y="3583988"/>
            <a:ext cx="7452224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导入库（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/>
              <a:t> </a:t>
            </a:r>
            <a:r>
              <a:rPr lang="en-US" altLang="zh-CN" dirty="0" smtClean="0"/>
              <a:t>from…import </a:t>
            </a:r>
            <a:r>
              <a:rPr lang="en-US" altLang="zh-CN" dirty="0"/>
              <a:t>* </a:t>
            </a:r>
            <a:r>
              <a:rPr lang="zh-CN" altLang="en-US" dirty="0"/>
              <a:t>语句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215" y="4338686"/>
            <a:ext cx="10382786" cy="160792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&gt;&gt;&gt; from time import *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&gt;&gt;&gt; sleep(3</a:t>
            </a:r>
            <a:r>
              <a:rPr lang="en-US" altLang="zh-CN" dirty="0" smtClean="0"/>
              <a:t>)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1214" y="1283569"/>
            <a:ext cx="10359362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latin typeface="+mj-ea"/>
                <a:ea typeface="+mj-ea"/>
              </a:rPr>
              <a:t>from </a:t>
            </a:r>
            <a:r>
              <a:rPr lang="zh-CN" altLang="en-US" sz="2400" dirty="0" smtClean="0">
                <a:latin typeface="+mj-ea"/>
                <a:ea typeface="+mj-ea"/>
              </a:rPr>
              <a:t>模块 </a:t>
            </a:r>
            <a:r>
              <a:rPr lang="en-US" altLang="zh-CN" sz="2400" dirty="0">
                <a:latin typeface="+mj-ea"/>
                <a:ea typeface="+mj-ea"/>
              </a:rPr>
              <a:t>import </a:t>
            </a:r>
            <a:r>
              <a:rPr lang="en-US" altLang="zh-CN" sz="2400" dirty="0" smtClean="0">
                <a:latin typeface="+mj-ea"/>
                <a:ea typeface="+mj-ea"/>
              </a:rPr>
              <a:t>*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9736" y="2198993"/>
            <a:ext cx="7560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该语句导入指定模块里的所有函数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导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入后可直接调用库中的所有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函数：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indent="3599815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格式：函数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名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) 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719736" y="3583988"/>
            <a:ext cx="7452224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导入库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42226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sz="3500" b="1">
                <a:ea typeface="宋体" panose="02010600030101010101" pitchFamily="2" charset="-122"/>
                <a:sym typeface="+mn-ea"/>
              </a:rPr>
              <a:t>减小运行的压力，仅加载真正需要的模块和功能。</a:t>
            </a:r>
            <a:endParaRPr lang="zh-CN" altLang="en-US" sz="3500" b="1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import time, random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time.sleep</a:t>
            </a:r>
            <a:r>
              <a:rPr lang="en-US" altLang="zh-CN">
                <a:sym typeface="+mn-ea"/>
              </a:rPr>
              <a:t>(3)              #</a:t>
            </a:r>
            <a:r>
              <a:rPr>
                <a:sym typeface="+mn-ea"/>
              </a:rPr>
              <a:t>建立与工具箱链接</a:t>
            </a:r>
            <a:r>
              <a:rPr>
                <a:sym typeface="+mn-ea"/>
              </a:rPr>
              <a:t>，用什么拿什么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from time import sleep      #</a:t>
            </a:r>
            <a:r>
              <a:rPr>
                <a:sym typeface="+mn-ea"/>
              </a:rPr>
              <a:t>从模块中导入一部分。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sleep(3)                     #</a:t>
            </a:r>
            <a:r>
              <a:rPr>
                <a:sym typeface="+mn-ea"/>
              </a:rPr>
              <a:t>只从工具箱里拿出一件工具，放入工作区中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from time import *       </a:t>
            </a:r>
            <a:r>
              <a:rPr>
                <a:sym typeface="+mn-ea"/>
              </a:rPr>
              <a:t>从工具箱拿出所有工具，放在工作区中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>
                <a:sym typeface="+mn-ea"/>
              </a:rPr>
              <a:t>&gt;&gt;&gt; sleep(3</a:t>
            </a:r>
            <a:r>
              <a:rPr lang="en-US" altLang="zh-CN" smtClean="0">
                <a:sym typeface="+mn-ea"/>
              </a:rPr>
              <a:t>)               #</a:t>
            </a:r>
            <a:r>
              <a:rPr smtClean="0">
                <a:sym typeface="+mn-ea"/>
              </a:rPr>
              <a:t>把模块的所有内容全部导入到当前工作区中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 x = 3+2</a:t>
            </a:r>
            <a:br>
              <a:rPr lang="en-US" altLang="zh-CN" dirty="0">
                <a:latin typeface="+mn-ea"/>
                <a:ea typeface="+mn-ea"/>
                <a:cs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1160145"/>
            <a:ext cx="12192000" cy="5698490"/>
          </a:xfrm>
        </p:spPr>
        <p:txBody>
          <a:bodyPr>
            <a:normAutofit/>
          </a:bodyPr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赋值语句的执行过程是：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首先把等号右侧表达式的值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计算出来</a:t>
            </a:r>
            <a:r>
              <a:rPr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endParaRPr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（计算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3+2</a:t>
            </a:r>
            <a:r>
              <a:rPr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值为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5</a:t>
            </a:r>
            <a:r>
              <a:rPr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然后在内存中寻找一个位置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把值存放进去，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（创建第一个常量</a:t>
            </a: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存储空间，将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存到这里，它的地址是2043734000</a:t>
            </a: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最后创建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变量并指向这个内存地址。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（创建第二个变量存储空间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，将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的地址2043734000，存在这里</a:t>
            </a: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</a:t>
            </a:r>
            <a:r>
              <a:rPr lang="zh-CN" altLang="en-US" dirty="0"/>
              <a:t>标准库函数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rgbClr val="FF0000"/>
                </a:solidFill>
              </a:rPr>
              <a:t>math</a:t>
            </a:r>
            <a:r>
              <a:rPr lang="zh-CN" altLang="en-US" b="1" dirty="0">
                <a:solidFill>
                  <a:srgbClr val="FF0000"/>
                </a:solidFill>
              </a:rPr>
              <a:t>库中的常用</a:t>
            </a:r>
            <a:r>
              <a:rPr lang="zh-CN" altLang="en-US" b="1" dirty="0" smtClean="0">
                <a:solidFill>
                  <a:srgbClr val="FF0000"/>
                </a:solidFill>
              </a:rPr>
              <a:t>函数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rgbClr val="FF0000"/>
                </a:solidFill>
              </a:rPr>
              <a:t>random</a:t>
            </a:r>
            <a:r>
              <a:rPr lang="zh-CN" altLang="en-US" b="1" dirty="0">
                <a:solidFill>
                  <a:srgbClr val="FF0000"/>
                </a:solidFill>
              </a:rPr>
              <a:t>库中的常用函数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time</a:t>
            </a:r>
            <a:r>
              <a:rPr lang="zh-CN" altLang="en-US" dirty="0"/>
              <a:t>库中的常用函数</a:t>
            </a:r>
            <a:endParaRPr lang="zh-CN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/>
              <a:t>timedate</a:t>
            </a:r>
            <a:r>
              <a:rPr lang="zh-CN" altLang="en-US" dirty="0"/>
              <a:t>库中的常用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438785"/>
            <a:ext cx="10852150" cy="5902325"/>
          </a:xfrm>
        </p:spPr>
        <p:txBody>
          <a:bodyPr/>
          <a:p>
            <a:r>
              <a:rPr lang="en-US" altLang="zh-CN" b="1"/>
              <a:t>math</a:t>
            </a:r>
            <a:r>
              <a:rPr b="1"/>
              <a:t>数学库</a:t>
            </a:r>
            <a:endParaRPr b="1"/>
          </a:p>
          <a:p>
            <a:endParaRPr lang="zh-CN" altLang="en-US"/>
          </a:p>
          <a:p>
            <a:r>
              <a:rPr lang="zh-CN" altLang="en-US"/>
              <a:t>&gt;&gt;&gt; import math</a:t>
            </a:r>
            <a:endParaRPr lang="zh-CN" altLang="en-US"/>
          </a:p>
          <a:p>
            <a:r>
              <a:rPr lang="zh-CN" altLang="en-US"/>
              <a:t>&gt;&gt;&gt; math.pi</a:t>
            </a:r>
            <a:endParaRPr lang="zh-CN" altLang="en-US"/>
          </a:p>
          <a:p>
            <a:r>
              <a:rPr lang="zh-CN" altLang="en-US"/>
              <a:t>3.141592653589793</a:t>
            </a:r>
            <a:endParaRPr lang="zh-CN" altLang="en-US"/>
          </a:p>
          <a:p>
            <a:r>
              <a:rPr lang="zh-CN" altLang="en-US"/>
              <a:t>&gt;&gt;&gt; math.sqrt(9)</a:t>
            </a:r>
            <a:endParaRPr lang="zh-CN" altLang="en-US"/>
          </a:p>
          <a:p>
            <a:r>
              <a:rPr lang="zh-CN" altLang="en-US"/>
              <a:t>3.0</a:t>
            </a:r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378460"/>
            <a:ext cx="10852150" cy="5962650"/>
          </a:xfrm>
        </p:spPr>
        <p:txBody>
          <a:bodyPr>
            <a:normAutofit lnSpcReduction="20000"/>
          </a:bodyPr>
          <a:p>
            <a:r>
              <a:rPr lang="zh-CN" altLang="en-US"/>
              <a:t>&gt;&gt;&gt; math.ceil(4.51)</a:t>
            </a:r>
            <a:endParaRPr lang="zh-CN" altLang="en-US"/>
          </a:p>
          <a:p>
            <a:r>
              <a:rPr lang="zh-CN" altLang="en-US"/>
              <a:t>5</a:t>
            </a:r>
            <a:endParaRPr lang="zh-CN" altLang="en-US"/>
          </a:p>
          <a:p>
            <a:r>
              <a:rPr lang="zh-CN" altLang="en-US"/>
              <a:t>&gt;&gt;&gt; math.floor(4.51)</a:t>
            </a:r>
            <a:endParaRPr lang="zh-CN" altLang="en-US"/>
          </a:p>
          <a:p>
            <a:r>
              <a:rPr lang="zh-CN" altLang="en-US"/>
              <a:t>4</a:t>
            </a:r>
            <a:endParaRPr lang="zh-CN" altLang="en-US"/>
          </a:p>
          <a:p>
            <a:r>
              <a:rPr lang="zh-CN" altLang="en-US"/>
              <a:t>&gt;&gt;&gt; math.gcd(24,42)</a:t>
            </a:r>
            <a:endParaRPr lang="zh-CN" altLang="en-US"/>
          </a:p>
          <a:p>
            <a:r>
              <a:rPr lang="zh-CN" altLang="en-US"/>
              <a:t>6</a:t>
            </a:r>
            <a:endParaRPr lang="zh-CN" altLang="en-US"/>
          </a:p>
          <a:p>
            <a:r>
              <a:rPr lang="zh-CN" altLang="en-US"/>
              <a:t>&gt;&gt;&gt; math.isclose(2.3-2.2,0.1)</a:t>
            </a:r>
            <a:endParaRPr lang="zh-CN" altLang="en-US"/>
          </a:p>
          <a:p>
            <a:r>
              <a:rPr lang="zh-CN" altLang="en-US"/>
              <a:t>True</a:t>
            </a:r>
            <a:endParaRPr lang="zh-CN" altLang="en-US"/>
          </a:p>
          <a:p>
            <a:r>
              <a:rPr lang="zh-CN" altLang="en-US"/>
              <a:t>&gt;&gt;&gt; math.fabs(-3.14)</a:t>
            </a:r>
            <a:endParaRPr lang="zh-CN" altLang="en-US"/>
          </a:p>
          <a:p>
            <a:r>
              <a:rPr lang="zh-CN" altLang="en-US"/>
              <a:t>3.14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math</a:t>
            </a:r>
            <a:r>
              <a:t>库中的常用函数与常量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8465" y="1052195"/>
            <a:ext cx="10883265" cy="580580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math</a:t>
            </a:r>
            <a:r>
              <a:rPr>
                <a:sym typeface="+mn-ea"/>
              </a:rPr>
              <a:t>库中的常用函数与常量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470" y="969645"/>
            <a:ext cx="10969625" cy="588835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math</a:t>
            </a:r>
            <a:r>
              <a:rPr>
                <a:sym typeface="+mn-ea"/>
              </a:rPr>
              <a:t>库中的常用函数与常量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210" y="1532890"/>
            <a:ext cx="11317605" cy="356806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85420"/>
            <a:ext cx="10852150" cy="6673215"/>
          </a:xfrm>
        </p:spPr>
        <p:txBody>
          <a:bodyPr>
            <a:normAutofit lnSpcReduction="20000"/>
          </a:bodyPr>
          <a:p>
            <a:r>
              <a:rPr lang="en-US" altLang="zh-CN" sz="3200" b="1" smtClean="0">
                <a:sym typeface="+mn-ea"/>
              </a:rPr>
              <a:t>random</a:t>
            </a:r>
            <a:r>
              <a:rPr sz="3200" b="1">
                <a:sym typeface="+mn-ea"/>
              </a:rPr>
              <a:t>随机库</a:t>
            </a:r>
            <a:endParaRPr sz="3200" b="1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/>
              <a:t>&gt;&gt;&gt; import random</a:t>
            </a:r>
            <a:endParaRPr lang="zh-CN" altLang="en-US" dirty="0"/>
          </a:p>
          <a:p>
            <a:r>
              <a:rPr lang="zh-CN" altLang="en-US" dirty="0"/>
              <a:t>&gt;&gt;&gt; random.seed(20)</a:t>
            </a:r>
            <a:endParaRPr lang="zh-CN" altLang="en-US" dirty="0"/>
          </a:p>
          <a:p>
            <a:r>
              <a:rPr lang="zh-CN" altLang="en-US" dirty="0"/>
              <a:t>&gt;&gt;&gt; random.random()</a:t>
            </a:r>
            <a:endParaRPr lang="zh-CN" altLang="en-US" dirty="0"/>
          </a:p>
          <a:p>
            <a:r>
              <a:rPr lang="zh-CN" altLang="en-US" dirty="0"/>
              <a:t>0.9056396761745207</a:t>
            </a:r>
            <a:endParaRPr lang="zh-CN" altLang="en-US" dirty="0"/>
          </a:p>
          <a:p>
            <a:r>
              <a:rPr lang="zh-CN" altLang="en-US"/>
              <a:t>&gt;&gt;&gt; random.randint(1,100)</a:t>
            </a:r>
            <a:endParaRPr lang="zh-CN" altLang="en-US"/>
          </a:p>
          <a:p>
            <a:r>
              <a:rPr lang="zh-CN" altLang="en-US"/>
              <a:t>88</a:t>
            </a:r>
            <a:endParaRPr lang="zh-CN" altLang="en-US"/>
          </a:p>
          <a:p>
            <a:r>
              <a:rPr lang="zh-CN" altLang="en-US"/>
              <a:t>&gt;&gt;&gt; random.choice([2,3,4,5,6,7])</a:t>
            </a:r>
            <a:endParaRPr lang="zh-CN" altLang="en-US"/>
          </a:p>
          <a:p>
            <a:r>
              <a:rPr lang="zh-CN" altLang="en-US"/>
              <a:t>3</a:t>
            </a:r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random</a:t>
            </a:r>
            <a:r>
              <a:rPr>
                <a:sym typeface="+mn-ea"/>
              </a:rPr>
              <a:t>库中的常用函数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9412"/>
          <a:stretch>
            <a:fillRect/>
          </a:stretch>
        </p:blipFill>
        <p:spPr>
          <a:xfrm>
            <a:off x="93980" y="1259840"/>
            <a:ext cx="12004040" cy="43383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在Python中，处理日期和时间的模块有：</a:t>
            </a:r>
            <a:endParaRPr lang="zh-CN" altLang="en-US"/>
          </a:p>
          <a:p>
            <a:r>
              <a:rPr lang="zh-CN" altLang="en-US"/>
              <a:t>time 模块</a:t>
            </a:r>
            <a:endParaRPr lang="zh-CN" altLang="en-US"/>
          </a:p>
          <a:p>
            <a:r>
              <a:rPr lang="zh-CN" altLang="en-US"/>
              <a:t>datetime模块</a:t>
            </a:r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time</a:t>
            </a:r>
            <a:r>
              <a:rPr>
                <a:sym typeface="+mn-ea"/>
              </a:rPr>
              <a:t>库中的常用函数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5676"/>
          <a:stretch>
            <a:fillRect/>
          </a:stretch>
        </p:blipFill>
        <p:spPr>
          <a:xfrm>
            <a:off x="-66040" y="1240155"/>
            <a:ext cx="12257405" cy="5379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5780" y="1822450"/>
            <a:ext cx="4552950" cy="716915"/>
          </a:xfrm>
        </p:spPr>
        <p:txBody>
          <a:bodyPr/>
          <a:p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 x = 3+2</a:t>
            </a: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 id(x)</a:t>
            </a: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2043734000</a:t>
            </a: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&gt;&gt;&gt;x=6</a:t>
            </a: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 id(x)</a:t>
            </a: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2043734016</a:t>
            </a:r>
            <a:br>
              <a:rPr lang="en-US" altLang="zh-CN">
                <a:latin typeface="+mn-ea"/>
                <a:ea typeface="+mn-ea"/>
                <a:cs typeface="+mn-ea"/>
                <a:sym typeface="+mn-ea"/>
              </a:rPr>
            </a:br>
            <a:br>
              <a:rPr lang="en-US" altLang="zh-CN" dirty="0">
                <a:latin typeface="+mn-ea"/>
                <a:ea typeface="+mn-ea"/>
                <a:cs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8905"/>
            <a:ext cx="12192000" cy="1497330"/>
          </a:xfrm>
        </p:spPr>
        <p:txBody>
          <a:bodyPr>
            <a:normAutofit/>
          </a:bodyPr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Python中的变量并不直接存储值，而是存储了值的内存地址或者引用，这也是变量类型随时可以改变的原因。</a:t>
            </a:r>
            <a:endParaRPr lang="en-US" altLang="zh-CN" sz="32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2887" y="1822648"/>
            <a:ext cx="468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/>
              <a:t>变量名     引用     数据对象</a:t>
            </a:r>
            <a:endParaRPr lang="zh-CN" altLang="en-US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725805" y="2507615"/>
            <a:ext cx="111950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2043734000</a:t>
            </a:r>
            <a:endParaRPr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925193" y="2468217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845073" y="2792253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913380" y="2139315"/>
            <a:ext cx="1338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b="1">
                <a:latin typeface="宋体" panose="02010600030101010101" pitchFamily="2" charset="-122"/>
                <a:sym typeface="+mn-ea"/>
              </a:rPr>
              <a:t>2043734000</a:t>
            </a:r>
            <a:endParaRPr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845" y="4417060"/>
            <a:ext cx="111950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20437340</a:t>
            </a:r>
            <a:r>
              <a:rPr 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16</a:t>
            </a:r>
            <a:endParaRPr lang="en-US"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91233" y="437766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979687" y="563780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/>
              <a:t>6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5" idx="3"/>
            <a:endCxn id="7" idx="1"/>
          </p:cNvCxnSpPr>
          <p:nvPr/>
        </p:nvCxnSpPr>
        <p:spPr>
          <a:xfrm>
            <a:off x="1911350" y="4701540"/>
            <a:ext cx="1068070" cy="126047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9420" y="4048760"/>
            <a:ext cx="1338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b="1">
                <a:latin typeface="宋体" panose="02010600030101010101" pitchFamily="2" charset="-122"/>
                <a:sym typeface="+mn-ea"/>
              </a:rPr>
              <a:t>2043734000</a:t>
            </a:r>
            <a:endParaRPr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76245" y="5269230"/>
            <a:ext cx="1338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b="1">
                <a:latin typeface="宋体" panose="02010600030101010101" pitchFamily="2" charset="-122"/>
                <a:sym typeface="+mn-ea"/>
              </a:rPr>
              <a:t>20437340</a:t>
            </a:r>
            <a:r>
              <a:rPr lang="en-US" b="1">
                <a:latin typeface="宋体" panose="02010600030101010101" pitchFamily="2" charset="-122"/>
                <a:sym typeface="+mn-ea"/>
              </a:rPr>
              <a:t>16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715" y="2399665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  <p:sp>
        <p:nvSpPr>
          <p:cNvPr id="19" name="文本框 18"/>
          <p:cNvSpPr txBox="1"/>
          <p:nvPr/>
        </p:nvSpPr>
        <p:spPr>
          <a:xfrm>
            <a:off x="462915" y="4392295"/>
            <a:ext cx="328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13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date</a:t>
            </a:r>
            <a:r>
              <a:rPr lang="en-US" altLang="zh-CN"/>
              <a:t>time</a:t>
            </a:r>
            <a:r>
              <a:rPr>
                <a:sym typeface="+mn-ea"/>
              </a:rPr>
              <a:t>库中的常用函数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87170"/>
            <a:ext cx="12223115" cy="361315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13510" y="2292350"/>
            <a:ext cx="9563100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2.6 Python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的帮助系统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dir</a:t>
            </a:r>
            <a:r>
              <a:rPr lang="en-US" altLang="zh-CN" dirty="0"/>
              <a:t>()</a:t>
            </a:r>
            <a:r>
              <a:rPr lang="zh-CN" altLang="en-US" dirty="0"/>
              <a:t>函数和</a:t>
            </a:r>
            <a:r>
              <a:rPr lang="en-US" altLang="zh-CN" dirty="0"/>
              <a:t>help()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846" y="2780928"/>
            <a:ext cx="10852150" cy="3672408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&gt;&gt;&gt; import time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&gt;&gt;&gt; 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(time</a:t>
            </a:r>
            <a:r>
              <a:rPr lang="en-US" altLang="zh-CN" sz="2400" dirty="0" smtClean="0"/>
              <a:t>)	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zh-CN" altLang="en-US" sz="2000" dirty="0">
                <a:solidFill>
                  <a:srgbClr val="FF0000"/>
                </a:solidFill>
              </a:rPr>
              <a:t>以列表形式罗列</a:t>
            </a:r>
            <a:r>
              <a:rPr lang="en-US" altLang="zh-CN" sz="2000" dirty="0">
                <a:solidFill>
                  <a:srgbClr val="FF0000"/>
                </a:solidFill>
              </a:rPr>
              <a:t>time</a:t>
            </a:r>
            <a:r>
              <a:rPr lang="zh-CN" altLang="en-US" sz="2000" dirty="0">
                <a:solidFill>
                  <a:srgbClr val="FF0000"/>
                </a:solidFill>
              </a:rPr>
              <a:t>模块中的常量、私有函数、函数、类</a:t>
            </a:r>
            <a:r>
              <a:rPr lang="zh-CN" altLang="en-US" sz="2000" dirty="0" smtClean="0">
                <a:solidFill>
                  <a:srgbClr val="FF0000"/>
                </a:solidFill>
              </a:rPr>
              <a:t>等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&gt;&gt;&gt; help(time)	</a:t>
            </a:r>
            <a:r>
              <a:rPr lang="en-US" altLang="zh-CN" sz="2400" dirty="0" smtClean="0"/>
              <a:t>		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</a:rPr>
              <a:t>获取到</a:t>
            </a:r>
            <a:r>
              <a:rPr lang="en-US" altLang="zh-CN" sz="2400" dirty="0">
                <a:solidFill>
                  <a:srgbClr val="FF0000"/>
                </a:solidFill>
              </a:rPr>
              <a:t>time</a:t>
            </a:r>
            <a:r>
              <a:rPr lang="zh-CN" altLang="en-US" sz="2400" dirty="0">
                <a:solidFill>
                  <a:srgbClr val="FF0000"/>
                </a:solidFill>
              </a:rPr>
              <a:t>模块的整体帮助信息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&gt;&gt;&gt; help(time.__</a:t>
            </a:r>
            <a:r>
              <a:rPr lang="en-US" altLang="zh-CN" sz="2400" dirty="0" err="1"/>
              <a:t>eq</a:t>
            </a:r>
            <a:r>
              <a:rPr lang="en-US" altLang="zh-CN" sz="2400" dirty="0"/>
              <a:t>__)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&gt;&gt;&gt; help(</a:t>
            </a:r>
            <a:r>
              <a:rPr lang="en-US" altLang="zh-CN" sz="2400" dirty="0" err="1"/>
              <a:t>time.sleep</a:t>
            </a:r>
            <a:r>
              <a:rPr lang="en-US" altLang="zh-CN" sz="2400" dirty="0"/>
              <a:t>)		</a:t>
            </a: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</a:rPr>
              <a:t>获取</a:t>
            </a:r>
            <a:r>
              <a:rPr lang="en-US" altLang="zh-CN" sz="2400" dirty="0">
                <a:solidFill>
                  <a:srgbClr val="FF0000"/>
                </a:solidFill>
              </a:rPr>
              <a:t>time</a:t>
            </a:r>
            <a:r>
              <a:rPr lang="zh-CN" altLang="en-US" sz="2400" dirty="0">
                <a:solidFill>
                  <a:srgbClr val="FF0000"/>
                </a:solidFill>
              </a:rPr>
              <a:t>模块中</a:t>
            </a:r>
            <a:r>
              <a:rPr lang="en-US" altLang="zh-CN" sz="2400" dirty="0">
                <a:solidFill>
                  <a:srgbClr val="FF0000"/>
                </a:solidFill>
              </a:rPr>
              <a:t>sleep</a:t>
            </a:r>
            <a:r>
              <a:rPr lang="zh-CN" altLang="en-US" sz="2400" dirty="0">
                <a:solidFill>
                  <a:srgbClr val="FF0000"/>
                </a:solidFill>
              </a:rPr>
              <a:t>函数的帮助信息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&gt;&gt;&gt; help(max)			</a:t>
            </a:r>
            <a:r>
              <a:rPr lang="en-US" altLang="zh-CN" sz="2400" dirty="0" smtClean="0">
                <a:solidFill>
                  <a:srgbClr val="FF0000"/>
                </a:solidFill>
              </a:rPr>
              <a:t># </a:t>
            </a:r>
            <a:r>
              <a:rPr lang="zh-CN" altLang="en-US" sz="2400" dirty="0">
                <a:solidFill>
                  <a:srgbClr val="FF0000"/>
                </a:solidFill>
              </a:rPr>
              <a:t>获取内置函数</a:t>
            </a:r>
            <a:r>
              <a:rPr lang="en-US" altLang="zh-CN" sz="2400" dirty="0">
                <a:solidFill>
                  <a:srgbClr val="FF0000"/>
                </a:solidFill>
              </a:rPr>
              <a:t>max</a:t>
            </a:r>
            <a:r>
              <a:rPr lang="zh-CN" altLang="en-US" sz="2400" dirty="0">
                <a:solidFill>
                  <a:srgbClr val="FF0000"/>
                </a:solidFill>
              </a:rPr>
              <a:t>的帮助信息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21214" y="1283569"/>
            <a:ext cx="4598722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latin typeface="+mj-ea"/>
                <a:ea typeface="+mj-ea"/>
              </a:rPr>
              <a:t>dir</a:t>
            </a:r>
            <a:r>
              <a:rPr lang="en-US" altLang="zh-CN" sz="2400" dirty="0">
                <a:latin typeface="+mj-ea"/>
                <a:ea typeface="+mj-ea"/>
              </a:rPr>
              <a:t>(</a:t>
            </a:r>
            <a:r>
              <a:rPr lang="zh-CN" altLang="en-US" sz="2400" dirty="0">
                <a:latin typeface="+mj-ea"/>
                <a:ea typeface="+mj-ea"/>
              </a:rPr>
              <a:t>对象名</a:t>
            </a:r>
            <a:r>
              <a:rPr lang="en-US" altLang="zh-CN" sz="2400" dirty="0">
                <a:latin typeface="+mj-ea"/>
                <a:ea typeface="+mj-ea"/>
              </a:rPr>
              <a:t>|</a:t>
            </a:r>
            <a:r>
              <a:rPr lang="zh-CN" altLang="en-US" sz="2400" dirty="0">
                <a:latin typeface="+mj-ea"/>
                <a:ea typeface="+mj-ea"/>
              </a:rPr>
              <a:t>模块名</a:t>
            </a:r>
            <a:r>
              <a:rPr lang="en-US" altLang="zh-CN" sz="2400" dirty="0">
                <a:latin typeface="+mj-ea"/>
                <a:ea typeface="+mj-ea"/>
              </a:rPr>
              <a:t>|</a:t>
            </a:r>
            <a:r>
              <a:rPr lang="zh-CN" altLang="en-US" sz="2400" dirty="0">
                <a:latin typeface="+mj-ea"/>
                <a:ea typeface="+mj-ea"/>
              </a:rPr>
              <a:t>函数名</a:t>
            </a:r>
            <a:r>
              <a:rPr lang="en-US" altLang="zh-CN" sz="2400" dirty="0">
                <a:latin typeface="+mj-ea"/>
                <a:ea typeface="+mj-ea"/>
              </a:rPr>
              <a:t>|…)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00056" y="1283569"/>
            <a:ext cx="4598722" cy="7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+mj-ea"/>
                <a:ea typeface="+mj-ea"/>
              </a:rPr>
              <a:t>help(</a:t>
            </a:r>
            <a:r>
              <a:rPr lang="zh-CN" altLang="en-US" sz="2400" dirty="0">
                <a:latin typeface="+mj-ea"/>
                <a:ea typeface="+mj-ea"/>
              </a:rPr>
              <a:t>对象名</a:t>
            </a:r>
            <a:r>
              <a:rPr lang="en-US" altLang="zh-CN" sz="2400" dirty="0">
                <a:latin typeface="+mj-ea"/>
                <a:ea typeface="+mj-ea"/>
              </a:rPr>
              <a:t>|</a:t>
            </a:r>
            <a:r>
              <a:rPr lang="zh-CN" altLang="en-US" sz="2400" dirty="0">
                <a:latin typeface="+mj-ea"/>
                <a:ea typeface="+mj-ea"/>
              </a:rPr>
              <a:t>模块名</a:t>
            </a:r>
            <a:r>
              <a:rPr lang="en-US" altLang="zh-CN" sz="2400" dirty="0">
                <a:latin typeface="+mj-ea"/>
                <a:ea typeface="+mj-ea"/>
              </a:rPr>
              <a:t>|</a:t>
            </a:r>
            <a:r>
              <a:rPr lang="zh-CN" altLang="en-US" sz="2400" dirty="0">
                <a:latin typeface="+mj-ea"/>
                <a:ea typeface="+mj-ea"/>
              </a:rPr>
              <a:t>函数名</a:t>
            </a:r>
            <a:r>
              <a:rPr lang="en-US" altLang="zh-CN" sz="2400" dirty="0">
                <a:latin typeface="+mj-ea"/>
                <a:ea typeface="+mj-ea"/>
              </a:rPr>
              <a:t>|…)</a:t>
            </a:r>
            <a:endParaRPr lang="en-US" altLang="zh-CN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联机帮助</a:t>
            </a:r>
            <a:r>
              <a:rPr lang="zh-CN" altLang="en-US" dirty="0"/>
              <a:t>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还提供了联机帮助环境，以下是使用联机帮助的方法：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help()	</a:t>
            </a:r>
            <a:r>
              <a:rPr lang="en-US" altLang="zh-CN" dirty="0" smtClean="0"/>
              <a:t>	</a:t>
            </a:r>
            <a:r>
              <a:rPr lang="zh-CN" altLang="en-US" sz="2400" dirty="0" smtClean="0"/>
              <a:t>（</a:t>
            </a:r>
            <a:r>
              <a:rPr lang="zh-CN" altLang="en-US" sz="2400" dirty="0"/>
              <a:t>必须是无参的</a:t>
            </a:r>
            <a:r>
              <a:rPr lang="en-US" altLang="zh-CN" sz="2400" dirty="0"/>
              <a:t>help()</a:t>
            </a:r>
            <a:r>
              <a:rPr lang="zh-CN" altLang="en-US" sz="2400" dirty="0"/>
              <a:t>函数）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dirty="0" smtClean="0"/>
              <a:t>……			</a:t>
            </a:r>
            <a:r>
              <a:rPr lang="zh-CN" altLang="en-US" sz="2400" dirty="0"/>
              <a:t>（此处省略</a:t>
            </a:r>
            <a:r>
              <a:rPr lang="en-US" altLang="zh-CN" sz="2400" dirty="0"/>
              <a:t>Python</a:t>
            </a:r>
            <a:r>
              <a:rPr lang="zh-CN" altLang="en-US" sz="2400" dirty="0"/>
              <a:t>系统给出的提示）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dirty="0"/>
              <a:t>help</a:t>
            </a:r>
            <a:r>
              <a:rPr lang="en-US" altLang="zh-CN" dirty="0" smtClean="0"/>
              <a:t>&gt;			</a:t>
            </a:r>
            <a:r>
              <a:rPr lang="zh-CN" altLang="en-US" sz="2400" dirty="0"/>
              <a:t>（出现该提示符，表明已处在联机帮助环境中）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dirty="0"/>
              <a:t>help&gt; math	</a:t>
            </a:r>
            <a:r>
              <a:rPr lang="zh-CN" altLang="en-US" sz="2400" dirty="0"/>
              <a:t>（直接输入待查询的</a:t>
            </a:r>
            <a:r>
              <a:rPr lang="en-US" altLang="zh-CN" sz="2400" dirty="0"/>
              <a:t>math</a:t>
            </a:r>
            <a:r>
              <a:rPr lang="zh-CN" altLang="en-US" sz="2400" dirty="0"/>
              <a:t>模块）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dirty="0"/>
              <a:t>Help on built-in module math:	</a:t>
            </a:r>
            <a:endParaRPr lang="en-US" altLang="zh-CN" dirty="0" smtClean="0"/>
          </a:p>
          <a:p>
            <a:pPr marL="0" indent="2736215">
              <a:buNone/>
            </a:pPr>
            <a:r>
              <a:rPr lang="zh-CN" altLang="en-US" sz="2400" dirty="0" smtClean="0"/>
              <a:t>（</a:t>
            </a:r>
            <a:r>
              <a:rPr lang="zh-CN" altLang="en-US" sz="2400" dirty="0"/>
              <a:t>本行开始是</a:t>
            </a:r>
            <a:r>
              <a:rPr lang="en-US" altLang="zh-CN" sz="2400" dirty="0"/>
              <a:t>math</a:t>
            </a:r>
            <a:r>
              <a:rPr lang="zh-CN" altLang="en-US" sz="2400" dirty="0"/>
              <a:t>模块的整体帮助信息）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dirty="0"/>
              <a:t>……    		</a:t>
            </a:r>
            <a:r>
              <a:rPr lang="zh-CN" altLang="en-US" sz="2400" dirty="0"/>
              <a:t>（此处省略</a:t>
            </a:r>
            <a:r>
              <a:rPr lang="en-US" altLang="zh-CN" sz="2400" dirty="0"/>
              <a:t>Python</a:t>
            </a:r>
            <a:r>
              <a:rPr lang="zh-CN" altLang="en-US" sz="2400" dirty="0"/>
              <a:t>系统给出的大量帮助信息）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dirty="0"/>
              <a:t>help</a:t>
            </a:r>
            <a:r>
              <a:rPr lang="en-US" altLang="zh-CN"/>
              <a:t>&gt; </a:t>
            </a:r>
            <a:r>
              <a:rPr lang="en-US" altLang="zh-CN" smtClean="0"/>
              <a:t>quit</a:t>
            </a:r>
            <a:r>
              <a:rPr lang="en-US" altLang="zh-CN" dirty="0"/>
              <a:t>		</a:t>
            </a:r>
            <a:r>
              <a:rPr lang="zh-CN" altLang="en-US" sz="2400" dirty="0"/>
              <a:t>（退出联机帮助环境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760" y="0"/>
            <a:ext cx="11826240" cy="1553845"/>
          </a:xfrm>
        </p:spPr>
        <p:txBody>
          <a:bodyPr/>
          <a:p>
            <a:r>
              <a:rPr lang="zh-CN" altLang="en-US"/>
              <a:t>https://www.runoob.com/python3/python3-basic-syntax.html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904240"/>
            <a:ext cx="11394440" cy="557276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327525" y="1499870"/>
            <a:ext cx="343662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zh-CN" altLang="en-US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 谢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1160145"/>
            <a:ext cx="12191365" cy="5180965"/>
          </a:xfrm>
        </p:spPr>
        <p:txBody>
          <a:bodyPr/>
          <a:p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具有</a:t>
            </a:r>
            <a:r>
              <a:rPr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自动内存管理功能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，对于没有任何变量指向的值，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自动将其删除。</a:t>
            </a:r>
            <a:endParaRPr>
              <a:latin typeface="+mn-ea"/>
              <a:ea typeface="+mn-ea"/>
              <a:cs typeface="+mn-ea"/>
              <a:sym typeface="+mn-ea"/>
            </a:endParaRPr>
          </a:p>
          <a:p>
            <a:endParaRPr lang="en-US" altLang="zh-CN" b="1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会跟踪所有的值，并自动删除不再有变量指向的值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。因此，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程序员一般情况下不需要太多考虑内存管理的问题。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045" y="113665"/>
            <a:ext cx="11766550" cy="6490970"/>
          </a:xfrm>
        </p:spPr>
        <p:txBody>
          <a:bodyPr>
            <a:normAutofit lnSpcReduction="10000"/>
          </a:bodyPr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3110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 sz="3110">
                <a:latin typeface="+mn-ea"/>
                <a:ea typeface="+mn-ea"/>
                <a:cs typeface="+mn-ea"/>
                <a:sym typeface="+mn-ea"/>
              </a:rPr>
              <a:t>采用的是</a:t>
            </a:r>
            <a:r>
              <a:rPr sz="311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基于值的内存管理方式</a:t>
            </a:r>
            <a:r>
              <a:rPr sz="3110">
                <a:latin typeface="+mn-ea"/>
                <a:ea typeface="+mn-ea"/>
                <a:cs typeface="+mn-ea"/>
                <a:sym typeface="+mn-ea"/>
              </a:rPr>
              <a:t>，如果为不同变量赋值为相同值，这个值在内存中只有一份，多个变量指向同一块内存地址。</a:t>
            </a:r>
            <a:endParaRPr lang="zh-CN" altLang="en-US" sz="3110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40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x=3</a:t>
            </a:r>
            <a:endParaRPr lang="en-US" altLang="zh-CN" sz="4000"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40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id(x)</a:t>
            </a:r>
            <a:endParaRPr lang="en-US" altLang="zh-CN" sz="4000"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400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2043733968</a:t>
            </a:r>
            <a:endParaRPr lang="en-US" altLang="zh-CN" sz="400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40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y=3</a:t>
            </a:r>
            <a:endParaRPr lang="en-US" altLang="zh-CN" sz="4000"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40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id(y)</a:t>
            </a:r>
            <a:endParaRPr lang="en-US" altLang="zh-CN" sz="4000"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400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2043733968</a:t>
            </a:r>
            <a:endParaRPr lang="en-US" altLang="zh-CN" sz="400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71565" y="2926080"/>
            <a:ext cx="124142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1" hangingPunct="1">
              <a:lnSpc>
                <a:spcPct val="80000"/>
              </a:lnSpc>
              <a:buNone/>
            </a:pPr>
            <a:r>
              <a:rPr lang="en-US" altLang="zh-CN" sz="140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2043733968</a:t>
            </a:r>
            <a:endParaRPr lang="en-US" altLang="zh-CN" sz="1400" b="1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492873" y="288668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412753" y="3210718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481060" y="2557780"/>
            <a:ext cx="1440180" cy="3124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>
              <a:lnSpc>
                <a:spcPct val="80000"/>
              </a:lnSpc>
              <a:buNone/>
            </a:pPr>
            <a:r>
              <a:rPr lang="en-US" altLang="zh-CN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2043733968</a:t>
            </a:r>
            <a:endParaRPr lang="en-US" altLang="zh-CN" b="1">
              <a:solidFill>
                <a:schemeClr val="tx1"/>
              </a:solidFill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32475" y="2818130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  <p:sp>
        <p:nvSpPr>
          <p:cNvPr id="11" name="文本框 10"/>
          <p:cNvSpPr txBox="1"/>
          <p:nvPr/>
        </p:nvSpPr>
        <p:spPr>
          <a:xfrm>
            <a:off x="6293457" y="2015688"/>
            <a:ext cx="468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/>
              <a:t>变量名     引用     数据对象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6171565" y="4150360"/>
            <a:ext cx="124142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1" hangingPunct="1">
              <a:lnSpc>
                <a:spcPct val="80000"/>
              </a:lnSpc>
              <a:buNone/>
            </a:pPr>
            <a:r>
              <a:rPr lang="en-US" altLang="zh-CN" sz="140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2043733968</a:t>
            </a:r>
            <a:endParaRPr lang="en-US" altLang="zh-CN" sz="1400" b="1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>
            <a:endCxn id="13" idx="2"/>
          </p:cNvCxnSpPr>
          <p:nvPr/>
        </p:nvCxnSpPr>
        <p:spPr>
          <a:xfrm flipV="1">
            <a:off x="7412990" y="3535045"/>
            <a:ext cx="1800225" cy="89979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32475" y="4042410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y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1" grpId="0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文本占位符 26626"/>
          <p:cNvSpPr>
            <a:spLocks noGrp="1"/>
          </p:cNvSpPr>
          <p:nvPr>
            <p:ph idx="1"/>
          </p:nvPr>
        </p:nvSpPr>
        <p:spPr>
          <a:xfrm>
            <a:off x="162560" y="154940"/>
            <a:ext cx="11359515" cy="6623050"/>
          </a:xfrm>
        </p:spPr>
        <p:txBody>
          <a:bodyPr vert="horz" wrap="square" lIns="91440" tIns="45720" rIns="91440" bIns="4572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zh-CN" altLang="en-US" sz="3110">
                <a:latin typeface="+mn-ea"/>
                <a:ea typeface="+mn-ea"/>
                <a:cs typeface="+mn-ea"/>
              </a:rPr>
              <a:t>当为其中一个变量修改值以后，其内存地址将会变化，</a:t>
            </a:r>
            <a:endParaRPr lang="zh-CN" altLang="en-US" sz="311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sz="3110">
                <a:latin typeface="+mn-ea"/>
                <a:ea typeface="+mn-ea"/>
                <a:cs typeface="+mn-ea"/>
              </a:rPr>
              <a:t>但这并不影响另一个变量，例如接着上面的代码再继续执行下面的代码：</a:t>
            </a:r>
            <a:endParaRPr lang="zh-CN" altLang="en-US" sz="311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latin typeface="+mn-ea"/>
                <a:ea typeface="+mn-ea"/>
                <a:cs typeface="+mn-ea"/>
              </a:rPr>
              <a:t>&gt;&gt;&gt; x=x+6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latin typeface="+mn-ea"/>
                <a:ea typeface="+mn-ea"/>
                <a:cs typeface="+mn-ea"/>
              </a:rPr>
              <a:t>&gt;&gt;&gt; id(x)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ea"/>
                <a:ea typeface="+mn-ea"/>
                <a:cs typeface="+mn-ea"/>
              </a:rPr>
              <a:t>2043734064</a:t>
            </a:r>
            <a:endParaRPr lang="en-US" altLang="zh-CN" b="1" dirty="0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latin typeface="+mn-ea"/>
                <a:ea typeface="+mn-ea"/>
                <a:cs typeface="+mn-ea"/>
              </a:rPr>
              <a:t>&gt;&gt;&gt; y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latin typeface="+mn-ea"/>
                <a:ea typeface="+mn-ea"/>
                <a:cs typeface="+mn-ea"/>
              </a:rPr>
              <a:t>3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latin typeface="+mn-ea"/>
                <a:ea typeface="+mn-ea"/>
                <a:cs typeface="+mn-ea"/>
              </a:rPr>
              <a:t>&gt;&gt;&gt; id(y)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ea"/>
                <a:ea typeface="+mn-ea"/>
                <a:cs typeface="+mn-ea"/>
              </a:rPr>
              <a:t>2043733968</a:t>
            </a:r>
            <a:endParaRPr lang="en-US" altLang="zh-CN" b="1" dirty="0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93485" y="2926080"/>
            <a:ext cx="140398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2043734068</a:t>
            </a:r>
            <a:endParaRPr lang="en-US" altLang="zh-CN" sz="1400" b="1" dirty="0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  <a:p>
            <a:pPr algn="ctr"/>
            <a:endParaRPr lang="en-US"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544943" y="407794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33130" y="3749040"/>
            <a:ext cx="159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rPr>
              <a:t>2043734068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54395" y="2818130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  <p:sp>
        <p:nvSpPr>
          <p:cNvPr id="11" name="文本框 10"/>
          <p:cNvSpPr txBox="1"/>
          <p:nvPr/>
        </p:nvSpPr>
        <p:spPr>
          <a:xfrm>
            <a:off x="6293457" y="2015688"/>
            <a:ext cx="468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/>
              <a:t>变量名     引用     数据对象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6293485" y="4150360"/>
            <a:ext cx="1404620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2043734068</a:t>
            </a:r>
            <a:endParaRPr lang="en-US" altLang="zh-CN" sz="1400" b="1" dirty="0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  <a:p>
            <a:pPr algn="ctr"/>
            <a:endParaRPr lang="en-US"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>
            <a:endCxn id="13" idx="1"/>
          </p:cNvCxnSpPr>
          <p:nvPr/>
        </p:nvCxnSpPr>
        <p:spPr>
          <a:xfrm flipV="1">
            <a:off x="7698105" y="4401820"/>
            <a:ext cx="847090" cy="10541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22950" y="4171950"/>
            <a:ext cx="409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y</a:t>
            </a:r>
            <a:endParaRPr lang="en-US" altLang="zh-CN" sz="2400"/>
          </a:p>
        </p:txBody>
      </p:sp>
      <p:sp>
        <p:nvSpPr>
          <p:cNvPr id="2" name="圆角矩形 1"/>
          <p:cNvSpPr/>
          <p:nvPr/>
        </p:nvSpPr>
        <p:spPr>
          <a:xfrm>
            <a:off x="8544943" y="288668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33130" y="2557780"/>
            <a:ext cx="159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rPr>
              <a:t>2043734064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698105" y="3173095"/>
            <a:ext cx="847090" cy="10541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1" grpId="0"/>
      <p:bldP spid="5" grpId="0" bldLvl="0" animBg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</a:t>
            </a:r>
            <a:r>
              <a:rPr lang="zh-CN" altLang="en-US" dirty="0" smtClean="0"/>
              <a:t>不可变</a:t>
            </a:r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565" y="2525395"/>
            <a:ext cx="11319510" cy="381571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变量引用不可变数据类型（整数、实数、复数、字符串、元组</a:t>
            </a:r>
            <a:endParaRPr lang="zh-CN" altLang="en-US" dirty="0" smtClean="0"/>
          </a:p>
          <a:p>
            <a:endParaRPr lang="zh-CN" altLang="en-US" dirty="0"/>
          </a:p>
          <a:p>
            <a:r>
              <a:rPr>
                <a:sym typeface="+mn-ea"/>
              </a:rPr>
              <a:t>值属性</a:t>
            </a:r>
            <a:r>
              <a:rPr lang="en-US" altLang="zh-CN">
                <a:sym typeface="+mn-ea"/>
              </a:rPr>
              <a:t>------</a:t>
            </a:r>
            <a:r>
              <a:rPr>
                <a:sym typeface="+mn-ea"/>
              </a:rPr>
              <a:t>存储空间的内容</a:t>
            </a:r>
            <a:r>
              <a:rPr lang="en-US" altLang="zh-CN">
                <a:sym typeface="+mn-ea"/>
              </a:rPr>
              <a:t>------------</a:t>
            </a:r>
            <a:r>
              <a:rPr>
                <a:sym typeface="+mn-ea"/>
              </a:rPr>
              <a:t>值发生改变</a:t>
            </a:r>
            <a:endParaRPr lang="zh-CN" altLang="en-US"/>
          </a:p>
          <a:p>
            <a:endParaRPr lang="zh-CN" altLang="en-US"/>
          </a:p>
          <a:p>
            <a:r>
              <a:rPr>
                <a:sym typeface="+mn-ea"/>
              </a:rPr>
              <a:t>地址属性</a:t>
            </a:r>
            <a:r>
              <a:rPr lang="en-US" altLang="zh-CN">
                <a:sym typeface="+mn-ea"/>
              </a:rPr>
              <a:t>----</a:t>
            </a:r>
            <a:r>
              <a:rPr>
                <a:sym typeface="+mn-ea"/>
              </a:rPr>
              <a:t>存储空间的地址-</a:t>
            </a:r>
            <a:r>
              <a:rPr lang="en-US" altLang="zh-CN">
                <a:sym typeface="+mn-ea"/>
              </a:rPr>
              <a:t>----------</a:t>
            </a:r>
            <a:r>
              <a:rPr>
                <a:sym typeface="+mn-ea"/>
              </a:rPr>
              <a:t>地址也跟着发生改变</a:t>
            </a:r>
            <a:endParaRPr>
              <a:sym typeface="+mn-ea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671433" y="1373004"/>
            <a:ext cx="2592288" cy="100811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不可变</a:t>
            </a:r>
            <a:endParaRPr lang="en-US" altLang="zh-CN" sz="2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数据类型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3002626" y="1517020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dirty="0" smtClean="0">
                <a:solidFill>
                  <a:schemeClr val="tx1"/>
                </a:solidFill>
              </a:rPr>
              <a:t>整数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4585117" y="1517020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实数</a:t>
            </a:r>
            <a:r>
              <a:rPr lang="en-US" altLang="zh-CN" sz="2400" dirty="0">
                <a:solidFill>
                  <a:schemeClr val="tx1"/>
                </a:solidFill>
              </a:rPr>
              <a:t>float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181814" y="1517020"/>
            <a:ext cx="2146433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复数</a:t>
            </a:r>
            <a:r>
              <a:rPr lang="en-US" altLang="zh-CN" sz="2400" dirty="0">
                <a:solidFill>
                  <a:schemeClr val="tx1"/>
                </a:solidFill>
              </a:rPr>
              <a:t>complex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8053815" y="1517020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字符串</a:t>
            </a:r>
            <a:r>
              <a:rPr lang="en-US" altLang="zh-CN" sz="2400" dirty="0">
                <a:solidFill>
                  <a:schemeClr val="tx1"/>
                </a:solidFill>
              </a:rPr>
              <a:t>string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636306" y="1517020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元组</a:t>
            </a:r>
            <a:r>
              <a:rPr lang="en-US" altLang="zh-CN" sz="2400" dirty="0">
                <a:solidFill>
                  <a:schemeClr val="tx1"/>
                </a:solidFill>
              </a:rPr>
              <a:t>tuple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7" name="五角星 16"/>
          <p:cNvSpPr/>
          <p:nvPr/>
        </p:nvSpPr>
        <p:spPr>
          <a:xfrm>
            <a:off x="10517505" y="2525395"/>
            <a:ext cx="1583690" cy="1296035"/>
          </a:xfrm>
          <a:prstGeom prst="star5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可变</a:t>
            </a:r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605" y="1487170"/>
            <a:ext cx="11959590" cy="48539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变量引用可变数据类型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/>
              <a:t>包括：列表、字典、集合</a:t>
            </a:r>
            <a:endParaRPr lang="zh-CN" altLang="en-US" dirty="0"/>
          </a:p>
        </p:txBody>
      </p:sp>
      <p:sp>
        <p:nvSpPr>
          <p:cNvPr id="4" name="燕尾形 3"/>
          <p:cNvSpPr/>
          <p:nvPr/>
        </p:nvSpPr>
        <p:spPr>
          <a:xfrm flipH="1">
            <a:off x="8866362" y="296237"/>
            <a:ext cx="2592288" cy="100811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可变</a:t>
            </a:r>
            <a:endParaRPr lang="en-US" altLang="zh-CN" sz="2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数据类型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 flipH="1">
            <a:off x="4079189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列表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list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5661680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字典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dict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flipH="1">
            <a:off x="7258378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集合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set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605" y="440055"/>
            <a:ext cx="10852150" cy="716915"/>
          </a:xfrm>
        </p:spPr>
        <p:txBody>
          <a:bodyPr/>
          <a:lstStyle/>
          <a:p>
            <a:r>
              <a:rPr lang="zh-CN" altLang="en-US" dirty="0" smtClean="0"/>
              <a:t>总结：可变数据类型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605" y="1487170"/>
            <a:ext cx="11959590" cy="48539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变量引用可变数据类型</a:t>
            </a:r>
            <a:endParaRPr lang="zh-CN" altLang="en-US" dirty="0" smtClean="0"/>
          </a:p>
          <a:p>
            <a:endParaRPr lang="zh-CN" altLang="en-US" dirty="0"/>
          </a:p>
          <a:p>
            <a:r>
              <a:rPr>
                <a:sym typeface="+mn-ea"/>
              </a:rPr>
              <a:t>值属性</a:t>
            </a:r>
            <a:r>
              <a:rPr lang="en-US" altLang="zh-CN">
                <a:sym typeface="+mn-ea"/>
              </a:rPr>
              <a:t>------</a:t>
            </a:r>
            <a:r>
              <a:rPr>
                <a:sym typeface="+mn-ea"/>
              </a:rPr>
              <a:t>存储空间的内容</a:t>
            </a:r>
            <a:r>
              <a:rPr lang="en-US" altLang="zh-CN">
                <a:sym typeface="+mn-ea"/>
              </a:rPr>
              <a:t>------------</a:t>
            </a:r>
            <a:r>
              <a:rPr>
                <a:sym typeface="+mn-ea"/>
              </a:rPr>
              <a:t>值发生改变</a:t>
            </a:r>
            <a:endParaRPr lang="zh-CN" altLang="en-US"/>
          </a:p>
          <a:p>
            <a:endParaRPr lang="zh-CN" altLang="en-US"/>
          </a:p>
          <a:p>
            <a:r>
              <a:rPr>
                <a:sym typeface="+mn-ea"/>
              </a:rPr>
              <a:t>地址属性</a:t>
            </a:r>
            <a:r>
              <a:rPr lang="en-US" altLang="zh-CN">
                <a:sym typeface="+mn-ea"/>
              </a:rPr>
              <a:t>----</a:t>
            </a:r>
            <a:r>
              <a:rPr>
                <a:sym typeface="+mn-ea"/>
              </a:rPr>
              <a:t>存储空间的地址-</a:t>
            </a:r>
            <a:r>
              <a:rPr lang="en-US" altLang="zh-CN">
                <a:sym typeface="+mn-ea"/>
              </a:rPr>
              <a:t>----------</a:t>
            </a:r>
            <a:r>
              <a:rPr>
                <a:sym typeface="+mn-ea"/>
              </a:rPr>
              <a:t>地址不一定跟着发生改变。取决与，原表改值，还是新表改值。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原表改值，地址不会发生改变，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新表改值，地址会发生改变。</a:t>
            </a:r>
            <a:endParaRPr lang="zh-CN" altLang="en-US" dirty="0"/>
          </a:p>
        </p:txBody>
      </p:sp>
      <p:sp>
        <p:nvSpPr>
          <p:cNvPr id="4" name="燕尾形 3"/>
          <p:cNvSpPr/>
          <p:nvPr/>
        </p:nvSpPr>
        <p:spPr>
          <a:xfrm flipH="1">
            <a:off x="8866362" y="296237"/>
            <a:ext cx="2592288" cy="100811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可变</a:t>
            </a:r>
            <a:endParaRPr lang="en-US" altLang="zh-CN" sz="2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数据类型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 flipH="1">
            <a:off x="4079189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列表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list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5661680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字典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dict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flipH="1">
            <a:off x="7258378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集合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set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10517505" y="2041525"/>
            <a:ext cx="1583690" cy="1296035"/>
          </a:xfrm>
          <a:prstGeom prst="star5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2000" y="1227455"/>
            <a:ext cx="4845685" cy="5285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500"/>
              </a:lnSpc>
            </a:pPr>
            <a:r>
              <a:rPr lang="zh-CN" altLang="en-US" sz="2800" b="1"/>
              <a:t>原表操作</a:t>
            </a:r>
            <a:endParaRPr lang="zh-CN" altLang="en-US" sz="2800" b="1"/>
          </a:p>
          <a:p>
            <a:pPr>
              <a:lnSpc>
                <a:spcPts val="4500"/>
              </a:lnSpc>
            </a:pPr>
            <a:r>
              <a:rPr lang="zh-CN" altLang="en-US" sz="2800"/>
              <a:t>&gt;&gt;&gt; x=[1,2,3]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/>
              <a:t>&gt;&gt;&gt; id(x)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/>
              <a:t>62895592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>
                <a:solidFill>
                  <a:srgbClr val="FF0000"/>
                </a:solidFill>
              </a:rPr>
              <a:t>&gt;&gt;&gt; x.append(4)</a:t>
            </a:r>
            <a:endParaRPr lang="zh-CN" altLang="en-US" sz="2800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 lang="zh-CN" altLang="en-US" sz="2800">
                <a:solidFill>
                  <a:srgbClr val="FF0000"/>
                </a:solidFill>
              </a:rPr>
              <a:t>&gt;&gt;&gt; id(x)</a:t>
            </a:r>
            <a:endParaRPr lang="zh-CN" altLang="en-US" sz="2800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 lang="zh-CN" altLang="en-US" sz="2800">
                <a:solidFill>
                  <a:srgbClr val="FF0000"/>
                </a:solidFill>
              </a:rPr>
              <a:t>62895592</a:t>
            </a:r>
            <a:endParaRPr lang="zh-CN" altLang="en-US" sz="2800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 lang="zh-CN" altLang="en-US" sz="2800"/>
              <a:t>&gt;&gt;&gt; x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/>
              <a:t>[1, 2, 3, 4]</a:t>
            </a:r>
            <a:endParaRPr lang="zh-CN" altLang="en-US" sz="2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改变列表元素值的两种操作</a:t>
            </a:r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816600" y="1227455"/>
            <a:ext cx="4845685" cy="5285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500"/>
              </a:lnSpc>
            </a:pPr>
            <a:r>
              <a:rPr lang="zh-CN" altLang="en-US" sz="2800" b="1"/>
              <a:t>新</a:t>
            </a:r>
            <a:r>
              <a:rPr lang="zh-CN" altLang="en-US" sz="2800" b="1"/>
              <a:t>表操作</a:t>
            </a:r>
            <a:endParaRPr lang="zh-CN" altLang="en-US" sz="2800" b="1"/>
          </a:p>
          <a:p>
            <a:pPr>
              <a:lnSpc>
                <a:spcPts val="4500"/>
              </a:lnSpc>
            </a:pPr>
            <a:r>
              <a:rPr lang="zh-CN" altLang="en-US" sz="2800"/>
              <a:t>&gt;&gt;&gt; x=[1,2,3]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/>
              <a:t>&gt;&gt;&gt; id(x)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/>
              <a:t>62895592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>
                <a:solidFill>
                  <a:srgbClr val="FF0000"/>
                </a:solidFill>
              </a:rPr>
              <a:t>&gt;&gt;&gt; x=[1,2,3,4]</a:t>
            </a:r>
            <a:endParaRPr lang="zh-CN" altLang="en-US" sz="2800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 lang="zh-CN" altLang="en-US" sz="2800">
                <a:solidFill>
                  <a:srgbClr val="FF0000"/>
                </a:solidFill>
              </a:rPr>
              <a:t>&gt;&gt;&gt; id(x)</a:t>
            </a:r>
            <a:endParaRPr lang="zh-CN" altLang="en-US" sz="2800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 lang="zh-CN" altLang="en-US" sz="2800">
                <a:solidFill>
                  <a:srgbClr val="FF0000"/>
                </a:solidFill>
              </a:rPr>
              <a:t>68250152</a:t>
            </a:r>
            <a:br>
              <a:rPr lang="zh-CN" altLang="en-US" sz="2800"/>
            </a:br>
            <a:r>
              <a:rPr lang="zh-CN" altLang="en-US" sz="2800"/>
              <a:t>&gt;&gt;&gt; x</a:t>
            </a:r>
            <a:endParaRPr lang="zh-CN" altLang="en-US" sz="2800"/>
          </a:p>
          <a:p>
            <a:pPr>
              <a:lnSpc>
                <a:spcPts val="4500"/>
              </a:lnSpc>
            </a:pPr>
            <a:r>
              <a:rPr lang="zh-CN" altLang="en-US" sz="2800"/>
              <a:t>[1, 2, 3, 4]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669925" y="133985"/>
            <a:ext cx="10852150" cy="716915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 algn="l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 hasCustomPrompt="1"/>
          </p:nvPr>
        </p:nvSpPr>
        <p:spPr>
          <a:xfrm>
            <a:off x="669925" y="850265"/>
            <a:ext cx="10852150" cy="5909310"/>
          </a:xfrm>
        </p:spPr>
        <p:txBody>
          <a:bodyPr vert="horz" wrap="square" lIns="91440" tIns="45720" rIns="91440" bIns="45720" anchor="t">
            <a:normAutofit fontScale="90000" lnSpcReduction="20000"/>
          </a:bodyPr>
          <a:lstStyle/>
          <a:p>
            <a:r>
              <a:rPr lang="en-US" altLang="zh-CN" sz="3200" dirty="0"/>
              <a:t>2.2 </a:t>
            </a:r>
            <a:r>
              <a:rPr sz="3200" dirty="0">
                <a:hlinkClick r:id="rId1" action="ppaction://hlinksldjump"/>
              </a:rPr>
              <a:t>数据类型</a:t>
            </a:r>
            <a:endParaRPr sz="3200" dirty="0">
              <a:hlinkClick r:id="rId1" action="ppaction://hlinksldjump"/>
            </a:endParaRPr>
          </a:p>
          <a:p>
            <a:endParaRPr lang="zh-CN" altLang="en-US" sz="3200" dirty="0"/>
          </a:p>
          <a:p>
            <a:r>
              <a:rPr lang="en-US" altLang="zh-CN" sz="3200">
                <a:sym typeface="+mn-ea"/>
              </a:rPr>
              <a:t>2.1 </a:t>
            </a:r>
            <a:r>
              <a:rPr sz="3200">
                <a:sym typeface="+mn-ea"/>
                <a:hlinkClick r:id="rId1" action="ppaction://hlinksldjump"/>
              </a:rPr>
              <a:t>常量</a:t>
            </a:r>
            <a:endParaRPr lang="zh-CN" altLang="en-US" sz="3200" dirty="0"/>
          </a:p>
          <a:p>
            <a:r>
              <a:rPr lang="en-US" altLang="zh-CN" sz="3200" dirty="0"/>
              <a:t>2.3 </a:t>
            </a:r>
            <a:r>
              <a:rPr sz="3200" dirty="0">
                <a:hlinkClick r:id="rId1" action="ppaction://hlinksldjump"/>
              </a:rPr>
              <a:t>变量</a:t>
            </a:r>
            <a:endParaRPr sz="3200" dirty="0">
              <a:hlinkClick r:id="rId1" action="ppaction://hlinksldjump"/>
            </a:endParaRPr>
          </a:p>
          <a:p>
            <a:endParaRPr lang="zh-CN" altLang="en-US" sz="3200" dirty="0"/>
          </a:p>
          <a:p>
            <a:r>
              <a:rPr lang="en-US" altLang="zh-CN" sz="3200" dirty="0"/>
              <a:t>2.4 </a:t>
            </a:r>
            <a:r>
              <a:rPr sz="3200" dirty="0">
                <a:hlinkClick r:id="rId2" action="ppaction://hlinksldjump"/>
              </a:rPr>
              <a:t>基本运算</a:t>
            </a:r>
            <a:endParaRPr lang="zh-CN" altLang="en-US" sz="3200" dirty="0"/>
          </a:p>
          <a:p>
            <a:r>
              <a:rPr lang="en-US" altLang="zh-CN" sz="3200" dirty="0"/>
              <a:t>2.5 </a:t>
            </a:r>
            <a:r>
              <a:rPr sz="3200" dirty="0">
                <a:hlinkClick r:id="rId3" action="ppaction://hlinksldjump"/>
              </a:rPr>
              <a:t>常用系统函数</a:t>
            </a:r>
            <a:endParaRPr sz="3200" dirty="0">
              <a:hlinkClick r:id="rId3" action="ppaction://hlinksldjump"/>
            </a:endParaRPr>
          </a:p>
          <a:p>
            <a:endParaRPr sz="3200" dirty="0"/>
          </a:p>
          <a:p>
            <a:r>
              <a:rPr lang="en-US" altLang="zh-CN" sz="3200" dirty="0"/>
              <a:t>2.6 </a:t>
            </a:r>
            <a:r>
              <a:rPr lang="en-US" altLang="zh-CN" sz="3200" dirty="0">
                <a:hlinkClick r:id="rId4" action="ppaction://hlinksldjump"/>
              </a:rPr>
              <a:t>Python</a:t>
            </a:r>
            <a:r>
              <a:rPr sz="3200" dirty="0">
                <a:hlinkClick r:id="rId4" action="ppaction://hlinksldjump"/>
              </a:rPr>
              <a:t>的帮助系统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3302000" y="2303780"/>
            <a:ext cx="5175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 b="1">
                <a:solidFill>
                  <a:srgbClr val="FF0000"/>
                </a:solidFill>
                <a:cs typeface="Arial" panose="020B0604020202020204" pitchFamily="34" charset="0"/>
              </a:rPr>
              <a:t>√</a:t>
            </a:r>
            <a:endParaRPr lang="zh-CN" altLang="en-US" sz="4800" b="1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605780" y="-635"/>
            <a:ext cx="4552950" cy="64516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>
              <a:lnSpc>
                <a:spcPts val="4500"/>
              </a:lnSpc>
            </a:pPr>
            <a:r>
              <a:rPr>
                <a:sym typeface="+mn-ea"/>
              </a:rPr>
              <a:t>原表操作</a:t>
            </a:r>
            <a:endParaRPr lang="zh-CN" altLang="en-US" b="1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&gt;&gt;&gt; x=[1,2,3]</a:t>
            </a: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&gt;&gt;&gt; id(x)</a:t>
            </a: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62895592</a:t>
            </a:r>
            <a:endParaRPr>
              <a:sym typeface="+mn-ea"/>
            </a:endParaRPr>
          </a:p>
          <a:p>
            <a:pPr>
              <a:lnSpc>
                <a:spcPts val="4500"/>
              </a:lnSpc>
            </a:pPr>
            <a:endParaRPr lang="zh-CN" altLang="en-US"/>
          </a:p>
          <a:p>
            <a:pPr>
              <a:lnSpc>
                <a:spcPts val="4500"/>
              </a:lnSpc>
            </a:pP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olidFill>
                  <a:srgbClr val="FF0000"/>
                </a:solidFill>
                <a:sym typeface="+mn-ea"/>
              </a:rPr>
              <a:t>&gt;&gt;&gt; x.append(4)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>
                <a:solidFill>
                  <a:srgbClr val="FF0000"/>
                </a:solidFill>
                <a:sym typeface="+mn-ea"/>
              </a:rPr>
              <a:t>&gt;&gt;&gt; id(x)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>
                <a:solidFill>
                  <a:srgbClr val="FF0000"/>
                </a:solidFill>
                <a:sym typeface="+mn-ea"/>
              </a:rPr>
              <a:t>62895592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&gt;&gt;&gt; x</a:t>
            </a: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[1, 2, 3, 4]</a:t>
            </a:r>
            <a:endParaRPr lang="zh-CN" altLang="en-US"/>
          </a:p>
          <a:p>
            <a:br>
              <a:rPr lang="en-US" altLang="zh-CN" dirty="0">
                <a:latin typeface="+mn-ea"/>
                <a:ea typeface="+mn-ea"/>
                <a:cs typeface="+mn-ea"/>
              </a:rPr>
            </a:b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6687" y="961588"/>
            <a:ext cx="468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/>
              <a:t>变量名     引用     数据对象</a:t>
            </a:r>
            <a:endParaRPr lang="zh-CN" altLang="en-US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725805" y="1646555"/>
            <a:ext cx="111950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1800" b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62895592</a:t>
            </a:r>
            <a:endParaRPr lang="en-US" sz="1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925193" y="1607157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[1,2,3]</a:t>
            </a:r>
            <a:endParaRPr lang="en-US" altLang="zh-CN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845073" y="1931193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13380" y="1278255"/>
            <a:ext cx="1107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latin typeface="宋体" panose="02010600030101010101" pitchFamily="2" charset="-122"/>
                <a:sym typeface="+mn-ea"/>
              </a:rPr>
              <a:t>62895592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715" y="1538605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  <p:sp>
        <p:nvSpPr>
          <p:cNvPr id="14" name="矩形 13"/>
          <p:cNvSpPr/>
          <p:nvPr/>
        </p:nvSpPr>
        <p:spPr>
          <a:xfrm>
            <a:off x="770890" y="4211955"/>
            <a:ext cx="111950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1800" b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62895592</a:t>
            </a:r>
            <a:endParaRPr lang="en-US" sz="1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70278" y="4172557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[1,2,3,4]</a:t>
            </a:r>
            <a:endParaRPr lang="en-US" altLang="zh-CN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890158" y="4496593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58465" y="3843655"/>
            <a:ext cx="1107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latin typeface="宋体" panose="02010600030101010101" pitchFamily="2" charset="-122"/>
                <a:sym typeface="+mn-ea"/>
              </a:rPr>
              <a:t>62895592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1800" y="4104005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13" grpId="0" bldLvl="0" animBg="1"/>
      <p:bldP spid="14" grpId="0" bldLvl="0" animBg="1"/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605780" y="420370"/>
            <a:ext cx="4552950" cy="603059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>
              <a:lnSpc>
                <a:spcPts val="4500"/>
              </a:lnSpc>
            </a:pPr>
            <a:r>
              <a:rPr>
                <a:sym typeface="+mn-ea"/>
              </a:rPr>
              <a:t>新表操作</a:t>
            </a:r>
            <a:endParaRPr lang="zh-CN" altLang="en-US" b="1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&gt;&gt;&gt; x=[1,2,3]</a:t>
            </a: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&gt;&gt;&gt; id(x)</a:t>
            </a: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62895592</a:t>
            </a:r>
            <a:endParaRPr>
              <a:sym typeface="+mn-ea"/>
            </a:endParaRPr>
          </a:p>
          <a:p>
            <a:pPr>
              <a:lnSpc>
                <a:spcPts val="4500"/>
              </a:lnSpc>
            </a:pP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olidFill>
                  <a:srgbClr val="FF0000"/>
                </a:solidFill>
                <a:sym typeface="+mn-ea"/>
              </a:rPr>
              <a:t>&gt;&gt;&gt; x=[1,2,3,4]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>
                <a:solidFill>
                  <a:srgbClr val="FF0000"/>
                </a:solidFill>
                <a:sym typeface="+mn-ea"/>
              </a:rPr>
              <a:t>&gt;&gt;&gt; id(x)</a:t>
            </a: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ts val="4500"/>
              </a:lnSpc>
            </a:pPr>
            <a:r>
              <a:rPr>
                <a:solidFill>
                  <a:srgbClr val="FF0000"/>
                </a:solidFill>
                <a:sym typeface="+mn-ea"/>
              </a:rPr>
              <a:t>68250152</a:t>
            </a:r>
            <a:br>
              <a:rPr>
                <a:sym typeface="+mn-ea"/>
              </a:rPr>
            </a:br>
            <a:r>
              <a:rPr>
                <a:sym typeface="+mn-ea"/>
              </a:rPr>
              <a:t>&gt;&gt;&gt; x</a:t>
            </a:r>
            <a:endParaRPr lang="zh-CN" altLang="en-US"/>
          </a:p>
          <a:p>
            <a:pPr>
              <a:lnSpc>
                <a:spcPts val="4500"/>
              </a:lnSpc>
            </a:pPr>
            <a:r>
              <a:rPr>
                <a:sym typeface="+mn-ea"/>
              </a:rPr>
              <a:t>[1, 2, 3, 4]</a:t>
            </a:r>
            <a:endParaRPr lang="zh-CN" altLang="en-US"/>
          </a:p>
          <a:p>
            <a:br>
              <a:rPr lang="en-US" altLang="zh-CN" dirty="0">
                <a:latin typeface="+mn-ea"/>
                <a:ea typeface="+mn-ea"/>
                <a:cs typeface="+mn-ea"/>
              </a:rPr>
            </a:b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0992" y="804743"/>
            <a:ext cx="468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/>
              <a:t>变量名     引用     数据对象</a:t>
            </a:r>
            <a:endParaRPr lang="zh-CN" altLang="en-US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725805" y="1718310"/>
            <a:ext cx="111950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1800" b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62895592</a:t>
            </a:r>
            <a:endParaRPr lang="en-US" sz="1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925193" y="167891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[1,2,3]</a:t>
            </a:r>
            <a:endParaRPr lang="en-US" altLang="zh-CN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845073" y="2002948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13380" y="1350010"/>
            <a:ext cx="1107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latin typeface="宋体" panose="02010600030101010101" pitchFamily="2" charset="-122"/>
                <a:sym typeface="+mn-ea"/>
              </a:rPr>
              <a:t>62895592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845" y="4417060"/>
            <a:ext cx="1119505" cy="56896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rgbClr val="FF0000"/>
                </a:solidFill>
                <a:sym typeface="+mn-ea"/>
              </a:rPr>
              <a:t>68250152</a:t>
            </a:r>
            <a:endParaRPr lang="en-US"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91233" y="437766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ym typeface="+mn-ea"/>
              </a:rPr>
              <a:t>[1,2,3]</a:t>
            </a:r>
            <a:endParaRPr 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979687" y="5637802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[1,2,3,4]</a:t>
            </a:r>
            <a:endParaRPr lang="en-US" altLang="zh-CN" dirty="0"/>
          </a:p>
        </p:txBody>
      </p:sp>
      <p:cxnSp>
        <p:nvCxnSpPr>
          <p:cNvPr id="9" name="肘形连接符 8"/>
          <p:cNvCxnSpPr>
            <a:stCxn id="6" idx="3"/>
            <a:endCxn id="8" idx="1"/>
          </p:cNvCxnSpPr>
          <p:nvPr/>
        </p:nvCxnSpPr>
        <p:spPr>
          <a:xfrm>
            <a:off x="1911350" y="4701540"/>
            <a:ext cx="1068070" cy="1260475"/>
          </a:xfrm>
          <a:prstGeom prst="bentConnector3">
            <a:avLst>
              <a:gd name="adj1" fmla="val 50000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9420" y="4048760"/>
            <a:ext cx="1107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latin typeface="宋体" panose="02010600030101010101" pitchFamily="2" charset="-122"/>
                <a:sym typeface="+mn-ea"/>
              </a:rPr>
              <a:t>62895592</a:t>
            </a:r>
            <a:endParaRPr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76245" y="526923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>
                <a:solidFill>
                  <a:srgbClr val="FF0000"/>
                </a:solidFill>
                <a:sym typeface="+mn-ea"/>
              </a:rPr>
              <a:t>68250152</a:t>
            </a:r>
            <a:endParaRPr lang="en-US" b="1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715" y="1610360"/>
            <a:ext cx="339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  <p:sp>
        <p:nvSpPr>
          <p:cNvPr id="19" name="文本框 18"/>
          <p:cNvSpPr txBox="1"/>
          <p:nvPr/>
        </p:nvSpPr>
        <p:spPr>
          <a:xfrm>
            <a:off x="462915" y="4392295"/>
            <a:ext cx="328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13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605" y="440055"/>
            <a:ext cx="10852150" cy="716915"/>
          </a:xfrm>
        </p:spPr>
        <p:txBody>
          <a:bodyPr/>
          <a:lstStyle/>
          <a:p>
            <a:r>
              <a:rPr lang="zh-CN" altLang="en-US" dirty="0" smtClean="0"/>
              <a:t>总结：可变数据类型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605" y="1487170"/>
            <a:ext cx="11959590" cy="48539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变量引用可变数据类型</a:t>
            </a:r>
            <a:endParaRPr lang="zh-CN" altLang="en-US" dirty="0" smtClean="0"/>
          </a:p>
          <a:p>
            <a:endParaRPr lang="zh-CN" altLang="en-US" dirty="0"/>
          </a:p>
          <a:p>
            <a:r>
              <a:rPr>
                <a:sym typeface="+mn-ea"/>
              </a:rPr>
              <a:t>值属性</a:t>
            </a:r>
            <a:r>
              <a:rPr lang="en-US" altLang="zh-CN">
                <a:sym typeface="+mn-ea"/>
              </a:rPr>
              <a:t>------</a:t>
            </a:r>
            <a:r>
              <a:rPr>
                <a:sym typeface="+mn-ea"/>
              </a:rPr>
              <a:t>存储空间的内容</a:t>
            </a:r>
            <a:r>
              <a:rPr lang="en-US" altLang="zh-CN">
                <a:sym typeface="+mn-ea"/>
              </a:rPr>
              <a:t>------------</a:t>
            </a:r>
            <a:r>
              <a:rPr>
                <a:sym typeface="+mn-ea"/>
              </a:rPr>
              <a:t>值发生改变</a:t>
            </a:r>
            <a:endParaRPr lang="zh-CN" altLang="en-US"/>
          </a:p>
          <a:p>
            <a:endParaRPr lang="zh-CN" altLang="en-US"/>
          </a:p>
          <a:p>
            <a:r>
              <a:rPr>
                <a:sym typeface="+mn-ea"/>
              </a:rPr>
              <a:t>地址属性</a:t>
            </a:r>
            <a:r>
              <a:rPr lang="en-US" altLang="zh-CN">
                <a:sym typeface="+mn-ea"/>
              </a:rPr>
              <a:t>----</a:t>
            </a:r>
            <a:r>
              <a:rPr>
                <a:sym typeface="+mn-ea"/>
              </a:rPr>
              <a:t>存储空间的地址-</a:t>
            </a:r>
            <a:r>
              <a:rPr lang="en-US" altLang="zh-CN">
                <a:sym typeface="+mn-ea"/>
              </a:rPr>
              <a:t>----------</a:t>
            </a:r>
            <a:r>
              <a:rPr>
                <a:sym typeface="+mn-ea"/>
              </a:rPr>
              <a:t>地址不一定跟着发生改变。取决与，原表改值，还是新表改值。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原表改值，地址不会发生改变，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新表改值，地址会发生改变。</a:t>
            </a:r>
            <a:endParaRPr lang="zh-CN" altLang="en-US" dirty="0"/>
          </a:p>
        </p:txBody>
      </p:sp>
      <p:sp>
        <p:nvSpPr>
          <p:cNvPr id="4" name="燕尾形 3"/>
          <p:cNvSpPr/>
          <p:nvPr/>
        </p:nvSpPr>
        <p:spPr>
          <a:xfrm flipH="1">
            <a:off x="8866362" y="296237"/>
            <a:ext cx="2592288" cy="100811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可变</a:t>
            </a:r>
            <a:endParaRPr lang="en-US" altLang="zh-CN" sz="2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chemeClr val="bg2"/>
                </a:solidFill>
              </a:rPr>
              <a:t>数据类型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 flipH="1">
            <a:off x="4079189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列表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list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5661680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字典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dict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flipH="1">
            <a:off x="7258378" y="440253"/>
            <a:ext cx="1872000" cy="72008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集合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set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10517505" y="2041525"/>
            <a:ext cx="1583690" cy="1296035"/>
          </a:xfrm>
          <a:prstGeom prst="star5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变量类型为不可变数据类型，换值，换地址。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变量类型为可变数据类型，</a:t>
            </a:r>
            <a:endParaRPr lang="zh-CN" altLang="en-US"/>
          </a:p>
          <a:p>
            <a:r>
              <a:rPr lang="zh-CN" altLang="en-US"/>
              <a:t>原表改变，值变，地址不会发生变化。</a:t>
            </a:r>
            <a:endParaRPr lang="zh-CN" altLang="en-US"/>
          </a:p>
          <a:p>
            <a:r>
              <a:rPr lang="zh-CN" altLang="en-US"/>
              <a:t>新表改变，值变，</a:t>
            </a:r>
            <a:r>
              <a:rPr lang="zh-CN" altLang="en-US"/>
              <a:t>地址会发生变化。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669925" y="133985"/>
            <a:ext cx="10852150" cy="716915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 algn="l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 hasCustomPrompt="1"/>
          </p:nvPr>
        </p:nvSpPr>
        <p:spPr>
          <a:xfrm>
            <a:off x="669925" y="850265"/>
            <a:ext cx="10852150" cy="5909310"/>
          </a:xfrm>
        </p:spPr>
        <p:txBody>
          <a:bodyPr vert="horz" wrap="square" lIns="91440" tIns="45720" rIns="91440" bIns="45720" anchor="t">
            <a:normAutofit fontScale="90000" lnSpcReduction="20000"/>
          </a:bodyPr>
          <a:lstStyle/>
          <a:p>
            <a:r>
              <a:rPr lang="en-US" altLang="zh-CN" sz="3200" dirty="0"/>
              <a:t>2.2 </a:t>
            </a:r>
            <a:r>
              <a:rPr sz="3200" dirty="0">
                <a:hlinkClick r:id="rId1" action="ppaction://hlinksldjump"/>
              </a:rPr>
              <a:t>数据类型</a:t>
            </a:r>
            <a:endParaRPr sz="3200" dirty="0">
              <a:hlinkClick r:id="rId1" action="ppaction://hlinksldjump"/>
            </a:endParaRPr>
          </a:p>
          <a:p>
            <a:endParaRPr lang="zh-CN" altLang="en-US" sz="3200" dirty="0"/>
          </a:p>
          <a:p>
            <a:r>
              <a:rPr lang="en-US" altLang="zh-CN" sz="3200">
                <a:sym typeface="+mn-ea"/>
              </a:rPr>
              <a:t>2.1 </a:t>
            </a:r>
            <a:r>
              <a:rPr sz="3200">
                <a:sym typeface="+mn-ea"/>
                <a:hlinkClick r:id="rId1" action="ppaction://hlinksldjump"/>
              </a:rPr>
              <a:t>常量</a:t>
            </a:r>
            <a:endParaRPr lang="zh-CN" altLang="en-US" sz="3200" dirty="0"/>
          </a:p>
          <a:p>
            <a:r>
              <a:rPr lang="en-US" altLang="zh-CN" sz="3200" dirty="0"/>
              <a:t>2.3 </a:t>
            </a:r>
            <a:r>
              <a:rPr sz="3200" dirty="0">
                <a:hlinkClick r:id="rId1" action="ppaction://hlinksldjump"/>
              </a:rPr>
              <a:t>变量</a:t>
            </a:r>
            <a:endParaRPr sz="3200" dirty="0">
              <a:hlinkClick r:id="rId1" action="ppaction://hlinksldjump"/>
            </a:endParaRPr>
          </a:p>
          <a:p>
            <a:endParaRPr lang="zh-CN" altLang="en-US" sz="3200" dirty="0"/>
          </a:p>
          <a:p>
            <a:r>
              <a:rPr lang="en-US" altLang="zh-CN" sz="3200" dirty="0"/>
              <a:t>2.4 </a:t>
            </a:r>
            <a:r>
              <a:rPr sz="3200" dirty="0">
                <a:hlinkClick r:id="rId2" action="ppaction://hlinksldjump"/>
              </a:rPr>
              <a:t>基本运算</a:t>
            </a:r>
            <a:endParaRPr lang="zh-CN" altLang="en-US" sz="3200" dirty="0"/>
          </a:p>
          <a:p>
            <a:r>
              <a:rPr lang="en-US" altLang="zh-CN" sz="3200" dirty="0"/>
              <a:t>2.5 </a:t>
            </a:r>
            <a:r>
              <a:rPr sz="3200" dirty="0">
                <a:hlinkClick r:id="rId3" action="ppaction://hlinksldjump"/>
              </a:rPr>
              <a:t>常用系统函数</a:t>
            </a:r>
            <a:endParaRPr sz="3200" dirty="0">
              <a:hlinkClick r:id="rId3" action="ppaction://hlinksldjump"/>
            </a:endParaRPr>
          </a:p>
          <a:p>
            <a:endParaRPr sz="3200" dirty="0"/>
          </a:p>
          <a:p>
            <a:r>
              <a:rPr lang="en-US" altLang="zh-CN" sz="3200" dirty="0"/>
              <a:t>2.6 </a:t>
            </a:r>
            <a:r>
              <a:rPr lang="en-US" altLang="zh-CN" sz="3200" dirty="0">
                <a:hlinkClick r:id="rId4" action="ppaction://hlinksldjump"/>
              </a:rPr>
              <a:t>Python</a:t>
            </a:r>
            <a:r>
              <a:rPr sz="3200" dirty="0">
                <a:hlinkClick r:id="rId4" action="ppaction://hlinksldjump"/>
              </a:rPr>
              <a:t>的帮助系统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4419600" y="4142740"/>
            <a:ext cx="51752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 b="1">
                <a:solidFill>
                  <a:srgbClr val="FF0000"/>
                </a:solidFill>
                <a:cs typeface="Arial" panose="020B0604020202020204" pitchFamily="34" charset="0"/>
              </a:rPr>
              <a:t>√</a:t>
            </a:r>
            <a:endParaRPr lang="zh-CN" altLang="en-US" sz="4800" b="1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779905" y="2292350"/>
            <a:ext cx="873188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2.4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基本运算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925" y="2276872"/>
            <a:ext cx="10538643" cy="406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浮点数</a:t>
            </a:r>
            <a:r>
              <a:rPr lang="zh-CN" altLang="en-US" dirty="0"/>
              <a:t>的计算</a:t>
            </a:r>
            <a:r>
              <a:rPr lang="zh-CN" altLang="en-US" dirty="0" smtClean="0"/>
              <a:t>误差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所有数据是二进制形式存储的，在二进制和十进制相互转换后，就会有很微小的误差</a:t>
            </a:r>
            <a:r>
              <a:rPr lang="zh-CN" altLang="en-US" dirty="0" smtClean="0"/>
              <a:t>产生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600" dirty="0"/>
              <a:t>&gt;&gt;&gt; x = 2.3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&gt;&gt;&gt; x - 1.3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0.9999999999999998</a:t>
            </a:r>
            <a:endParaRPr lang="en-US" altLang="zh-CN" sz="2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600" dirty="0"/>
              <a:t>&gt;&gt;&gt; x - 1.3 == 1     </a:t>
            </a:r>
            <a:r>
              <a:rPr lang="en-US" altLang="zh-CN" sz="2600" dirty="0">
                <a:solidFill>
                  <a:srgbClr val="FF0000"/>
                </a:solidFill>
              </a:rPr>
              <a:t># </a:t>
            </a:r>
            <a:r>
              <a:rPr lang="zh-CN" altLang="en-US" sz="2600" dirty="0">
                <a:solidFill>
                  <a:srgbClr val="FF0000"/>
                </a:solidFill>
              </a:rPr>
              <a:t>运算符</a:t>
            </a:r>
            <a:r>
              <a:rPr lang="en-US" altLang="zh-CN" sz="2600" dirty="0">
                <a:solidFill>
                  <a:srgbClr val="FF0000"/>
                </a:solidFill>
              </a:rPr>
              <a:t>==</a:t>
            </a:r>
            <a:r>
              <a:rPr lang="zh-CN" altLang="en-US" sz="2600" dirty="0">
                <a:solidFill>
                  <a:srgbClr val="FF0000"/>
                </a:solidFill>
              </a:rPr>
              <a:t>用于判断两个数是否相等</a:t>
            </a:r>
            <a:endParaRPr lang="zh-CN" altLang="en-US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False</a:t>
            </a:r>
            <a:r>
              <a:rPr lang="en-US" altLang="zh-CN" sz="2600" dirty="0"/>
              <a:t>           </a:t>
            </a:r>
            <a:r>
              <a:rPr lang="en-US" altLang="zh-CN" sz="2600" dirty="0" smtClean="0"/>
              <a:t>	  </a:t>
            </a:r>
            <a:r>
              <a:rPr lang="en-US" altLang="zh-CN" sz="2600" dirty="0" smtClean="0">
                <a:solidFill>
                  <a:srgbClr val="FF0000"/>
                </a:solidFill>
              </a:rPr>
              <a:t># </a:t>
            </a:r>
            <a:r>
              <a:rPr lang="zh-CN" altLang="en-US" sz="2600" dirty="0">
                <a:solidFill>
                  <a:srgbClr val="FF0000"/>
                </a:solidFill>
              </a:rPr>
              <a:t>结果为</a:t>
            </a:r>
            <a:r>
              <a:rPr lang="en-US" altLang="zh-CN" sz="2600" dirty="0">
                <a:solidFill>
                  <a:srgbClr val="FF0000"/>
                </a:solidFill>
              </a:rPr>
              <a:t>False</a:t>
            </a:r>
            <a:r>
              <a:rPr lang="zh-CN" altLang="en-US" sz="2600" dirty="0">
                <a:solidFill>
                  <a:srgbClr val="FF0000"/>
                </a:solidFill>
              </a:rPr>
              <a:t>，表示</a:t>
            </a:r>
            <a:r>
              <a:rPr lang="en-US" altLang="zh-CN" sz="2600" dirty="0">
                <a:solidFill>
                  <a:srgbClr val="FF0000"/>
                </a:solidFill>
              </a:rPr>
              <a:t>x - 1.3</a:t>
            </a:r>
            <a:r>
              <a:rPr lang="zh-CN" altLang="en-US" sz="2600" dirty="0">
                <a:solidFill>
                  <a:srgbClr val="FF0000"/>
                </a:solidFill>
              </a:rPr>
              <a:t>不等于</a:t>
            </a:r>
            <a:r>
              <a:rPr lang="en-US" altLang="zh-CN" sz="2600" dirty="0">
                <a:solidFill>
                  <a:srgbClr val="FF0000"/>
                </a:solidFill>
              </a:rPr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83432" y="3934354"/>
            <a:ext cx="10538643" cy="23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83432" y="1656000"/>
            <a:ext cx="10538643" cy="1782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浮点数的相等</a:t>
            </a:r>
            <a:r>
              <a:rPr lang="zh-CN" altLang="en-US" dirty="0"/>
              <a:t>判断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）可以看</a:t>
            </a:r>
            <a:r>
              <a:rPr lang="en-US" altLang="zh-CN" dirty="0"/>
              <a:t>a - 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</a:t>
            </a:r>
            <a:r>
              <a:rPr lang="zh-CN" altLang="en-US" dirty="0"/>
              <a:t>绝对值是否小于一个极小值。例如：</a:t>
            </a:r>
            <a:endParaRPr lang="zh-CN" alt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&gt;&gt;&gt; a = 1.3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&gt;&gt;&gt; b = 2.3 - 1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&gt;&gt;&gt; abs(a-b) &lt; 1e-10      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zh-CN" altLang="en-US" dirty="0">
                <a:solidFill>
                  <a:srgbClr val="FF0000"/>
                </a:solidFill>
              </a:rPr>
              <a:t>内置函数</a:t>
            </a:r>
            <a:r>
              <a:rPr lang="en-US" altLang="zh-CN" dirty="0">
                <a:solidFill>
                  <a:srgbClr val="FF0000"/>
                </a:solidFill>
              </a:rPr>
              <a:t>abs</a:t>
            </a:r>
            <a:r>
              <a:rPr lang="zh-CN" altLang="en-US" dirty="0">
                <a:solidFill>
                  <a:srgbClr val="FF0000"/>
                </a:solidFill>
              </a:rPr>
              <a:t>求参数的绝对值</a:t>
            </a:r>
            <a:endParaRPr lang="zh-CN" altLang="en-US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True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）使用</a:t>
            </a:r>
            <a:r>
              <a:rPr lang="en-US" altLang="zh-CN" dirty="0"/>
              <a:t>math</a:t>
            </a:r>
            <a:r>
              <a:rPr lang="zh-CN" altLang="en-US" dirty="0"/>
              <a:t>库中的</a:t>
            </a:r>
            <a:r>
              <a:rPr lang="en-US" altLang="zh-CN" dirty="0" err="1"/>
              <a:t>isclose</a:t>
            </a:r>
            <a:r>
              <a:rPr lang="en-US" altLang="zh-CN" dirty="0"/>
              <a:t>()</a:t>
            </a:r>
            <a:r>
              <a:rPr lang="zh-CN" altLang="en-US" dirty="0"/>
              <a:t>函数。</a:t>
            </a:r>
            <a:endParaRPr lang="zh-CN" alt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&gt;&gt;&gt; import math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&gt;&gt;&gt; 1.11 + 1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2.1100000000000003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math.isclose</a:t>
            </a:r>
            <a:r>
              <a:rPr lang="en-US" altLang="zh-CN" dirty="0"/>
              <a:t>(2.11, 1.11 + 1)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True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算数运算符</a:t>
            </a:r>
            <a:endParaRPr lang="zh-CN" altLang="en-US"/>
          </a:p>
        </p:txBody>
      </p:sp>
      <p:graphicFrame>
        <p:nvGraphicFramePr>
          <p:cNvPr id="56323" name="内容占位符 56322"/>
          <p:cNvGraphicFramePr/>
          <p:nvPr>
            <p:ph idx="1"/>
            <p:custDataLst>
              <p:tags r:id="rId1"/>
            </p:custDataLst>
          </p:nvPr>
        </p:nvGraphicFramePr>
        <p:xfrm>
          <a:off x="104775" y="1231265"/>
          <a:ext cx="11982450" cy="4350385"/>
        </p:xfrm>
        <a:graphic>
          <a:graphicData uri="http://schemas.openxmlformats.org/drawingml/2006/table">
            <a:tbl>
              <a:tblPr/>
              <a:tblGrid>
                <a:gridCol w="1461770"/>
                <a:gridCol w="10520680"/>
              </a:tblGrid>
              <a:tr h="48704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运算符</a:t>
                      </a:r>
                      <a:endParaRPr lang="zh-CN" altLang="en-US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功能说明</a:t>
                      </a:r>
                      <a:endParaRPr lang="zh-CN" altLang="en-US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70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算术加法，（列表、元组、字符串合并与连接，正号）</a:t>
                      </a:r>
                      <a:endParaRPr lang="zh-CN" altLang="en-US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04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算术减法，（集合差集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算术乘法，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序列重复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04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实除法，</a:t>
                      </a:r>
                      <a:r>
                        <a:rPr lang="zh-CN" altLang="en-US" sz="2800" b="1">
                          <a:solidFill>
                            <a:schemeClr val="tx1"/>
                          </a:solidFill>
                          <a:sym typeface="+mn-ea"/>
                        </a:rPr>
                        <a:t>得到一个浮点数结果。即使整数除整数。</a:t>
                      </a:r>
                      <a:endParaRPr lang="zh-CN" altLang="en-US" sz="2800" b="1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36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//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整除法，求整商，但如果操作数中有实数的话，结果为实数形式的整数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641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%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求余数，</a:t>
                      </a: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字符串格式化</a:t>
                      </a: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641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</a:t>
                      </a:r>
                      <a:endParaRPr lang="en-US" altLang="zh-CN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buNone/>
                      </a:pPr>
                      <a:r>
                        <a:rPr lang="zh-CN" altLang="en-US" sz="2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幂运算，求指数</a:t>
                      </a:r>
                      <a:endParaRPr lang="zh-CN" altLang="en-US" sz="2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算术运算</a:t>
            </a: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639616" y="1357489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正值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47728" y="836712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负值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4655840" y="1357489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FF00"/>
                </a:solidFill>
              </a:rPr>
              <a:t>加法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sz="3600" b="1" dirty="0" smtClean="0">
                <a:solidFill>
                  <a:srgbClr val="FFFF00"/>
                </a:solidFill>
              </a:rPr>
              <a:t>+</a:t>
            </a:r>
            <a:endParaRPr lang="en-US" altLang="zh-CN" sz="3600" b="1" dirty="0" smtClean="0">
              <a:solidFill>
                <a:srgbClr val="FFFF00"/>
              </a:solidFill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5663952" y="836712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FF00"/>
                </a:solidFill>
              </a:rPr>
              <a:t>减法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sz="3600" b="1" dirty="0" smtClean="0">
                <a:solidFill>
                  <a:srgbClr val="FFFF00"/>
                </a:solidFill>
              </a:rPr>
              <a:t>-</a:t>
            </a:r>
            <a:endParaRPr lang="en-US" altLang="zh-CN" sz="3600" b="1" dirty="0" smtClean="0">
              <a:solidFill>
                <a:srgbClr val="FFFF00"/>
              </a:solidFill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6672064" y="1377458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FF00"/>
                </a:solidFill>
              </a:rPr>
              <a:t>乘法</a:t>
            </a:r>
            <a:endParaRPr lang="en-US" altLang="zh-CN" sz="2000" b="1" dirty="0" smtClean="0">
              <a:solidFill>
                <a:srgbClr val="FFFF00"/>
              </a:solidFill>
            </a:endParaRPr>
          </a:p>
          <a:p>
            <a:pPr algn="ctr"/>
            <a:r>
              <a:rPr lang="zh-CN" altLang="en-US" sz="3600" b="1" dirty="0" smtClean="0">
                <a:solidFill>
                  <a:srgbClr val="FFFF00"/>
                </a:solidFill>
              </a:rPr>
              <a:t>*</a:t>
            </a:r>
            <a:endParaRPr lang="zh-CN" altLang="en-US" sz="3600" b="1" dirty="0" smtClean="0">
              <a:solidFill>
                <a:srgbClr val="FFFF00"/>
              </a:solidFill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7680176" y="856681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实除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/</a:t>
            </a:r>
            <a:endParaRPr lang="zh-CN" altLang="en-US" sz="3600" dirty="0"/>
          </a:p>
        </p:txBody>
      </p:sp>
      <p:sp>
        <p:nvSpPr>
          <p:cNvPr id="17" name="六边形 16"/>
          <p:cNvSpPr/>
          <p:nvPr/>
        </p:nvSpPr>
        <p:spPr>
          <a:xfrm>
            <a:off x="10721625" y="1377735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乘方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**</a:t>
            </a:r>
            <a:endParaRPr lang="zh-CN" altLang="en-US" sz="2800" dirty="0"/>
          </a:p>
        </p:txBody>
      </p:sp>
      <p:sp>
        <p:nvSpPr>
          <p:cNvPr id="18" name="六边形 17"/>
          <p:cNvSpPr/>
          <p:nvPr/>
        </p:nvSpPr>
        <p:spPr>
          <a:xfrm>
            <a:off x="970821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求余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%</a:t>
            </a:r>
            <a:endParaRPr lang="zh-CN" altLang="en-US" sz="3600" dirty="0"/>
          </a:p>
        </p:txBody>
      </p:sp>
      <p:sp>
        <p:nvSpPr>
          <p:cNvPr id="19" name="六边形 18"/>
          <p:cNvSpPr/>
          <p:nvPr/>
        </p:nvSpPr>
        <p:spPr>
          <a:xfrm>
            <a:off x="870010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整除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//</a:t>
            </a:r>
            <a:endParaRPr lang="zh-CN" altLang="en-US" sz="3600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1019435" y="2708920"/>
            <a:ext cx="3240361" cy="3704198"/>
          </a:xfr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&gt;&gt;&gt; b = 100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&gt;&gt;&gt; a = -b    </a:t>
            </a:r>
            <a:r>
              <a:rPr altLang="pt-BR" sz="2400" dirty="0"/>
              <a:t>取正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&gt;&gt;&gt; a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>
                <a:solidFill>
                  <a:srgbClr val="0070C0"/>
                </a:solidFill>
              </a:rPr>
              <a:t>-100</a:t>
            </a:r>
            <a:endParaRPr lang="pt-BR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&gt;&gt;&gt; a = +b   </a:t>
            </a:r>
            <a:r>
              <a:rPr sz="2400" dirty="0"/>
              <a:t>取负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&gt;&gt;&gt; a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100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21" name="内容占位符 2"/>
          <p:cNvSpPr txBox="1"/>
          <p:nvPr/>
        </p:nvSpPr>
        <p:spPr>
          <a:xfrm>
            <a:off x="4609305" y="2708920"/>
            <a:ext cx="3240361" cy="36844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&gt;&gt;&gt; a + b    </a:t>
            </a:r>
            <a:r>
              <a:rPr altLang="pt-BR" sz="2400" dirty="0"/>
              <a:t>加法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200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&gt;&gt;&gt; a - b     </a:t>
            </a:r>
            <a:r>
              <a:rPr altLang="pt-BR" sz="2400" dirty="0"/>
              <a:t>减法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0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/>
              <a:t>&gt;&gt;&gt; a * 2     </a:t>
            </a:r>
            <a:r>
              <a:rPr altLang="pt-BR" sz="2400" dirty="0"/>
              <a:t>乘法</a:t>
            </a:r>
            <a:endParaRPr lang="pt-BR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zh-CN" sz="2400" dirty="0" smtClean="0"/>
              <a:t>200</a:t>
            </a:r>
            <a:endParaRPr lang="pt-BR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bldLvl="0" animBg="1"/>
      <p:bldP spid="14" grpId="0" bldLvl="0" animBg="1"/>
      <p:bldP spid="15" grpId="0" bldLvl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+mj-ea"/>
                <a:sym typeface="+mn-ea"/>
              </a:rPr>
              <a:t>2.1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常量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Content Placeholder 2"/>
          <p:cNvSpPr>
            <a:spLocks noGrp="1"/>
          </p:cNvSpPr>
          <p:nvPr>
            <p:ph idx="1"/>
          </p:nvPr>
        </p:nvSpPr>
        <p:spPr>
          <a:xfrm>
            <a:off x="-635" y="0"/>
            <a:ext cx="12193270" cy="6918960"/>
          </a:xfrm>
        </p:spPr>
        <p:txBody>
          <a:bodyPr vert="horz" wrap="square" lIns="91440" tIns="45720" rIns="91440" bIns="45720" anchor="t">
            <a:noAutofit/>
          </a:bodyPr>
          <a:p>
            <a:pPr eaLnBrk="1" hangingPunct="1">
              <a:buFont typeface="Wingdings" panose="05000000000000000000" pitchFamily="2" charset="2"/>
              <a:buChar char="§"/>
            </a:pPr>
            <a:r>
              <a:rPr lang="zh-CN" altLang="en-US" sz="26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+运算符</a:t>
            </a:r>
            <a:r>
              <a:rPr lang="zh-CN" altLang="en-US" sz="2600" b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除了用于算术加法以外，还可以用于列表、元组、字符串的</a:t>
            </a:r>
            <a:r>
              <a:rPr lang="zh-CN" altLang="en-US" sz="26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连接，但不支持不同类型的对象之间相加或连接。</a:t>
            </a:r>
            <a:r>
              <a:rPr sz="2600" b="1">
                <a:latin typeface="+mn-ea"/>
                <a:ea typeface="+mn-ea"/>
                <a:cs typeface="+mn-ea"/>
                <a:sym typeface="+mn-ea"/>
              </a:rPr>
              <a:t>（新序列操作，并非原序列操作）</a:t>
            </a:r>
            <a:endParaRPr lang="zh-CN" altLang="en-US" sz="26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latin typeface="+mn-ea"/>
                <a:ea typeface="+mn-ea"/>
                <a:cs typeface="+mn-ea"/>
              </a:rPr>
              <a:t>&gt;&gt;&gt; [1, 2, 3] + [4, 5, 6]          #连接两个列表</a:t>
            </a:r>
            <a:endParaRPr lang="zh-CN" altLang="en-US" sz="20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solidFill>
                  <a:srgbClr val="00B0F0"/>
                </a:solidFill>
                <a:latin typeface="+mn-ea"/>
                <a:ea typeface="+mn-ea"/>
                <a:cs typeface="+mn-ea"/>
              </a:rPr>
              <a:t>[1, 2, 3, 4, 5, 6]</a:t>
            </a:r>
            <a:endParaRPr lang="zh-CN" altLang="en-US" sz="20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latin typeface="+mn-ea"/>
                <a:ea typeface="+mn-ea"/>
                <a:cs typeface="+mn-ea"/>
              </a:rPr>
              <a:t>&gt;&gt;&gt; (1, 2, 3) + (4,)                #连接两个元组</a:t>
            </a:r>
            <a:endParaRPr lang="zh-CN" altLang="en-US" sz="20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solidFill>
                  <a:srgbClr val="00B0F0"/>
                </a:solidFill>
                <a:latin typeface="+mn-ea"/>
                <a:ea typeface="+mn-ea"/>
                <a:cs typeface="+mn-ea"/>
              </a:rPr>
              <a:t>(1, 2, 3, 4)</a:t>
            </a:r>
            <a:endParaRPr lang="zh-CN" altLang="en-US" sz="20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latin typeface="+mn-ea"/>
                <a:ea typeface="+mn-ea"/>
                <a:cs typeface="+mn-ea"/>
              </a:rPr>
              <a:t>&gt;&gt;&gt; 'abcd' + '1234'               #连接两个字符串</a:t>
            </a:r>
            <a:endParaRPr lang="zh-CN" altLang="en-US" sz="20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solidFill>
                  <a:srgbClr val="00B0F0"/>
                </a:solidFill>
                <a:latin typeface="+mn-ea"/>
                <a:ea typeface="+mn-ea"/>
                <a:cs typeface="+mn-ea"/>
              </a:rPr>
              <a:t>'abcd1234'</a:t>
            </a:r>
            <a:endParaRPr lang="zh-CN" altLang="en-US" sz="20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latin typeface="+mn-ea"/>
                <a:ea typeface="+mn-ea"/>
                <a:cs typeface="+mn-ea"/>
              </a:rPr>
              <a:t>&gt;&gt;&gt; 'A' + 1                            #不支持字符与数字相加，抛出异常</a:t>
            </a:r>
            <a:endParaRPr lang="zh-CN" altLang="en-US" sz="20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TypeError: Can't convert 'int' object to str implicitly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latin typeface="+mn-ea"/>
                <a:ea typeface="+mn-ea"/>
                <a:cs typeface="+mn-ea"/>
              </a:rPr>
              <a:t>&gt;&gt;&gt; True + 3                        #Python内部把True当作1处理，结果是</a:t>
            </a:r>
            <a:r>
              <a:rPr lang="en-US" altLang="zh-CN" sz="2000" dirty="0">
                <a:latin typeface="+mn-ea"/>
                <a:ea typeface="+mn-ea"/>
                <a:cs typeface="+mn-ea"/>
              </a:rPr>
              <a:t>4</a:t>
            </a:r>
            <a:endParaRPr lang="zh-CN" altLang="en-US" sz="20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lang="zh-CN" altLang="en-US" sz="2000" dirty="0">
                <a:latin typeface="+mn-ea"/>
                <a:ea typeface="+mn-ea"/>
                <a:cs typeface="+mn-ea"/>
              </a:rPr>
              <a:t>&gt;&gt;&gt; False + 3                       #把False当作0处理，结果是</a:t>
            </a:r>
            <a:r>
              <a:rPr lang="en-US" altLang="zh-CN" sz="2000" dirty="0">
                <a:latin typeface="+mn-ea"/>
                <a:ea typeface="+mn-ea"/>
                <a:cs typeface="+mn-ea"/>
              </a:rPr>
              <a:t>3</a:t>
            </a:r>
            <a:endParaRPr lang="zh-CN" altLang="en-US" sz="20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97840"/>
            <a:ext cx="10852150" cy="716915"/>
          </a:xfrm>
        </p:spPr>
        <p:txBody>
          <a:bodyPr/>
          <a:p>
            <a:r>
              <a:rPr lang="en-US" altLang="zh-CN" sz="300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 sz="300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运算符</a:t>
            </a:r>
            <a:r>
              <a:rPr sz="300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除了用于算术减法以外，还可以用于</a:t>
            </a:r>
            <a:r>
              <a:rPr sz="300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求集合差集</a:t>
            </a:r>
            <a:endParaRPr lang="zh-CN" altLang="en-US" sz="300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GB">
                <a:latin typeface="Consolas" panose="020B0609020204030204" pitchFamily="49" charset="0"/>
                <a:sym typeface="+mn-ea"/>
              </a:rPr>
              <a:t>&gt;&gt;&gt; a_set = </a:t>
            </a:r>
            <a:r>
              <a:rPr lang="en-US" altLang="en-GB">
                <a:latin typeface="Consolas" panose="020B0609020204030204" pitchFamily="49" charset="0"/>
                <a:sym typeface="+mn-ea"/>
              </a:rPr>
              <a:t>{</a:t>
            </a:r>
            <a:r>
              <a:rPr lang="en-GB">
                <a:latin typeface="Consolas" panose="020B0609020204030204" pitchFamily="49" charset="0"/>
                <a:sym typeface="+mn-ea"/>
              </a:rPr>
              <a:t>8, 9, 10, 11, 12, 13</a:t>
            </a:r>
            <a:r>
              <a:rPr lang="en-US" altLang="en-GB">
                <a:latin typeface="Consolas" panose="020B0609020204030204" pitchFamily="49" charset="0"/>
                <a:sym typeface="+mn-ea"/>
              </a:rPr>
              <a:t>}</a:t>
            </a:r>
            <a:endParaRPr lang="en-GB" altLang="en-US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GB">
                <a:latin typeface="Consolas" panose="020B0609020204030204" pitchFamily="49" charset="0"/>
                <a:sym typeface="+mn-ea"/>
              </a:rPr>
              <a:t>&gt;&gt;&gt; b_set = {0, 1, 2, 3, 7, 8}</a:t>
            </a:r>
            <a:endParaRPr lang="en-GB">
              <a:latin typeface="Consolas" panose="020B0609020204030204" pitchFamily="49" charset="0"/>
              <a:sym typeface="+mn-ea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endParaRPr lang="en-GB" altLang="en-US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GB">
                <a:latin typeface="Consolas" panose="020B0609020204030204" pitchFamily="49" charset="0"/>
                <a:sym typeface="+mn-ea"/>
              </a:rPr>
              <a:t>&gt;&gt;&gt; a_set - b_set          #差集</a:t>
            </a:r>
            <a:endParaRPr lang="en-GB" altLang="en-US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{9, 10, 11, 12, 13}</a:t>
            </a:r>
            <a:endParaRPr lang="en-GB" alt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altLang="en-GB">
                <a:latin typeface="Consolas" panose="020B0609020204030204" pitchFamily="49" charset="0"/>
                <a:sym typeface="+mn-ea"/>
              </a:rPr>
              <a:t>、</a:t>
            </a:r>
            <a:endParaRPr alt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0"/>
            <a:ext cx="12191365" cy="6858635"/>
          </a:xfrm>
        </p:spPr>
        <p:txBody>
          <a:bodyPr>
            <a:noAutofit/>
          </a:bodyPr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6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*</a:t>
            </a:r>
            <a:r>
              <a:rPr sz="26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运算符</a:t>
            </a:r>
            <a:r>
              <a:rPr sz="2600" b="1">
                <a:latin typeface="+mn-ea"/>
                <a:ea typeface="+mn-ea"/>
                <a:cs typeface="+mn-ea"/>
                <a:sym typeface="+mn-ea"/>
              </a:rPr>
              <a:t>还可以用于列表、字符串、元组等类型</a:t>
            </a:r>
            <a:r>
              <a:rPr lang="en-US" altLang="zh-CN" sz="2600" b="1">
                <a:latin typeface="+mn-ea"/>
                <a:ea typeface="+mn-ea"/>
                <a:cs typeface="+mn-ea"/>
                <a:sym typeface="+mn-ea"/>
              </a:rPr>
              <a:t>.</a:t>
            </a:r>
            <a:endParaRPr lang="en-US" altLang="zh-CN" sz="2600" b="1"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sz="2600" b="1">
                <a:latin typeface="+mn-ea"/>
                <a:ea typeface="+mn-ea"/>
                <a:cs typeface="+mn-ea"/>
                <a:sym typeface="+mn-ea"/>
              </a:rPr>
              <a:t>当列表、字符串或元组等类型变量与整数进行“</a:t>
            </a:r>
            <a:r>
              <a:rPr lang="en-US" altLang="zh-CN" sz="2600" b="1">
                <a:latin typeface="+mn-ea"/>
                <a:ea typeface="+mn-ea"/>
                <a:cs typeface="+mn-ea"/>
                <a:sym typeface="+mn-ea"/>
              </a:rPr>
              <a:t>*”</a:t>
            </a:r>
            <a:r>
              <a:rPr sz="2600" b="1">
                <a:latin typeface="+mn-ea"/>
                <a:ea typeface="+mn-ea"/>
                <a:cs typeface="+mn-ea"/>
                <a:sym typeface="+mn-ea"/>
              </a:rPr>
              <a:t>运算时，</a:t>
            </a:r>
            <a:r>
              <a:rPr sz="26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表示对内容进行重复并返回重复后的新对象。</a:t>
            </a:r>
            <a:r>
              <a:rPr sz="2600" b="1">
                <a:latin typeface="+mn-ea"/>
                <a:ea typeface="+mn-ea"/>
                <a:cs typeface="+mn-ea"/>
                <a:sym typeface="+mn-ea"/>
              </a:rPr>
              <a:t>（新序列操作，并非原序列操作）</a:t>
            </a:r>
            <a:endParaRPr sz="2600" b="1">
              <a:latin typeface="+mn-ea"/>
              <a:ea typeface="+mn-ea"/>
              <a:cs typeface="+mn-ea"/>
              <a:sym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600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&gt;&gt;&gt; 2.0 * 3            </a:t>
            </a:r>
            <a:r>
              <a:rPr lang="en-US" altLang="zh-CN" sz="2600">
                <a:latin typeface="+mn-ea"/>
                <a:ea typeface="+mn-ea"/>
                <a:cs typeface="+mn-ea"/>
                <a:sym typeface="Arial" panose="020B0604020202020204" pitchFamily="34" charset="0"/>
              </a:rPr>
              <a:t>      </a:t>
            </a: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   #</a:t>
            </a:r>
            <a:r>
              <a:rPr sz="2600">
                <a:latin typeface="+mn-ea"/>
                <a:ea typeface="+mn-ea"/>
                <a:cs typeface="+mn-ea"/>
                <a:sym typeface="+mn-ea"/>
              </a:rPr>
              <a:t>浮点数与整数相乘</a:t>
            </a:r>
            <a:endParaRPr lang="zh-CN" altLang="en-US" sz="2600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6.0</a:t>
            </a:r>
            <a:endParaRPr lang="en-US" altLang="zh-CN" sz="26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&gt;&gt;&gt; "a" * 10            </a:t>
            </a:r>
            <a:r>
              <a:rPr lang="en-US" altLang="zh-CN" sz="2600">
                <a:latin typeface="+mn-ea"/>
                <a:ea typeface="+mn-ea"/>
                <a:cs typeface="+mn-ea"/>
                <a:sym typeface="Arial" panose="020B0604020202020204" pitchFamily="34" charset="0"/>
              </a:rPr>
              <a:t>      </a:t>
            </a: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  #</a:t>
            </a:r>
            <a:r>
              <a:rPr sz="2600">
                <a:latin typeface="+mn-ea"/>
                <a:ea typeface="+mn-ea"/>
                <a:cs typeface="+mn-ea"/>
                <a:sym typeface="+mn-ea"/>
              </a:rPr>
              <a:t>字符串重复</a:t>
            </a:r>
            <a:endParaRPr lang="zh-CN" altLang="en-US" sz="2600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'aaaaaaaaaa'</a:t>
            </a:r>
            <a:endParaRPr lang="en-US" altLang="zh-CN" sz="26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&gt;&gt;&gt; [1,2,3] * 3         </a:t>
            </a:r>
            <a:r>
              <a:rPr lang="en-US" altLang="zh-CN" sz="2600">
                <a:latin typeface="+mn-ea"/>
                <a:ea typeface="+mn-ea"/>
                <a:cs typeface="+mn-ea"/>
                <a:sym typeface="Arial" panose="020B0604020202020204" pitchFamily="34" charset="0"/>
              </a:rPr>
              <a:t>      </a:t>
            </a: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  #</a:t>
            </a:r>
            <a:r>
              <a:rPr sz="2600">
                <a:latin typeface="+mn-ea"/>
                <a:ea typeface="+mn-ea"/>
                <a:cs typeface="+mn-ea"/>
                <a:sym typeface="+mn-ea"/>
              </a:rPr>
              <a:t>列表重复</a:t>
            </a:r>
            <a:endParaRPr lang="zh-CN" altLang="en-US" sz="2600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[1, 2, 3, 1, 2, 3, 1, 2, 3]</a:t>
            </a:r>
            <a:endParaRPr lang="en-US" altLang="zh-CN" sz="26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&gt;&gt;&gt; (1,2,3) * 3         </a:t>
            </a:r>
            <a:r>
              <a:rPr lang="en-US" altLang="zh-CN" sz="2600">
                <a:latin typeface="+mn-ea"/>
                <a:ea typeface="+mn-ea"/>
                <a:cs typeface="+mn-ea"/>
                <a:sym typeface="Arial" panose="020B0604020202020204" pitchFamily="34" charset="0"/>
              </a:rPr>
              <a:t>      </a:t>
            </a:r>
            <a:r>
              <a:rPr lang="en-US" altLang="zh-CN" sz="2600">
                <a:latin typeface="+mn-ea"/>
                <a:ea typeface="+mn-ea"/>
                <a:cs typeface="+mn-ea"/>
                <a:sym typeface="+mn-ea"/>
              </a:rPr>
              <a:t>  #</a:t>
            </a:r>
            <a:r>
              <a:rPr sz="2600">
                <a:latin typeface="+mn-ea"/>
                <a:ea typeface="+mn-ea"/>
                <a:cs typeface="+mn-ea"/>
                <a:sym typeface="+mn-ea"/>
              </a:rPr>
              <a:t>元组重复</a:t>
            </a:r>
            <a:endParaRPr lang="zh-CN" altLang="en-US" sz="2600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6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(1, 2, 3, 1, 2, 3, 1, 2, 3)</a:t>
            </a:r>
            <a:endParaRPr lang="en-US" altLang="zh-CN" sz="26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endParaRPr lang="en-US" altLang="zh-CN" sz="26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算术运算</a:t>
            </a: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63961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正值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4772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负值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4655840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加法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14" name="六边形 13"/>
          <p:cNvSpPr/>
          <p:nvPr/>
        </p:nvSpPr>
        <p:spPr>
          <a:xfrm>
            <a:off x="5663952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减法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5" name="六边形 14"/>
          <p:cNvSpPr/>
          <p:nvPr/>
        </p:nvSpPr>
        <p:spPr>
          <a:xfrm>
            <a:off x="6672064" y="1377458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乘法</a:t>
            </a:r>
            <a:endParaRPr lang="en-US" altLang="zh-CN" sz="2000" dirty="0" smtClean="0"/>
          </a:p>
          <a:p>
            <a:pPr algn="ctr"/>
            <a:r>
              <a:rPr lang="zh-CN" altLang="en-US" sz="3600" dirty="0" smtClean="0"/>
              <a:t>*</a:t>
            </a:r>
            <a:endParaRPr lang="zh-CN" altLang="en-US" sz="3600" dirty="0"/>
          </a:p>
        </p:txBody>
      </p:sp>
      <p:sp>
        <p:nvSpPr>
          <p:cNvPr id="16" name="六边形 15"/>
          <p:cNvSpPr/>
          <p:nvPr/>
        </p:nvSpPr>
        <p:spPr>
          <a:xfrm>
            <a:off x="7680176" y="856681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实除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/</a:t>
            </a:r>
            <a:endParaRPr lang="zh-CN" altLang="en-US" sz="3600" dirty="0"/>
          </a:p>
        </p:txBody>
      </p:sp>
      <p:sp>
        <p:nvSpPr>
          <p:cNvPr id="17" name="六边形 16"/>
          <p:cNvSpPr/>
          <p:nvPr/>
        </p:nvSpPr>
        <p:spPr>
          <a:xfrm>
            <a:off x="10721625" y="1377735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乘方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**</a:t>
            </a:r>
            <a:endParaRPr lang="zh-CN" altLang="en-US" sz="2800" dirty="0"/>
          </a:p>
        </p:txBody>
      </p:sp>
      <p:sp>
        <p:nvSpPr>
          <p:cNvPr id="18" name="六边形 17"/>
          <p:cNvSpPr/>
          <p:nvPr/>
        </p:nvSpPr>
        <p:spPr>
          <a:xfrm>
            <a:off x="9708218" y="836712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求余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%</a:t>
            </a:r>
            <a:endParaRPr lang="zh-CN" altLang="en-US" sz="3600" dirty="0"/>
          </a:p>
        </p:txBody>
      </p:sp>
      <p:sp>
        <p:nvSpPr>
          <p:cNvPr id="19" name="六边形 18"/>
          <p:cNvSpPr/>
          <p:nvPr/>
        </p:nvSpPr>
        <p:spPr>
          <a:xfrm>
            <a:off x="8700106" y="1357489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整除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//</a:t>
            </a:r>
            <a:endParaRPr lang="zh-CN" altLang="en-US" sz="3600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7064375" y="2719070"/>
            <a:ext cx="4809490" cy="370776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/>
              <a:t>&gt;&gt;&gt; 4 / 7</a:t>
            </a:r>
            <a:endParaRPr lang="pt-BR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0.5714285714285714</a:t>
            </a:r>
            <a:endParaRPr lang="pt-BR" altLang="zh-CN" sz="22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/>
              <a:t>&gt;&gt;&gt; 6.1 / 0.5, 6 / 3</a:t>
            </a:r>
            <a:endParaRPr lang="pt-BR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(12.2, 2.0)</a:t>
            </a:r>
            <a:endParaRPr lang="pt-BR" altLang="zh-CN" sz="22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/>
              <a:t>&gt;&gt;&gt; 6 / 0.5, 6.1 / 5</a:t>
            </a:r>
            <a:endParaRPr lang="pt-BR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(12.0, 1.22)</a:t>
            </a:r>
            <a:endParaRPr lang="pt-BR" altLang="zh-CN" sz="2200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410" y="2719070"/>
            <a:ext cx="706374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/实除：计算</a:t>
            </a:r>
            <a:r>
              <a:rPr lang="zh-CN" altLang="en-US" sz="3200" b="1"/>
              <a:t>得到</a:t>
            </a:r>
            <a:r>
              <a:rPr lang="zh-CN" altLang="en-US" sz="3200" b="1">
                <a:solidFill>
                  <a:srgbClr val="FF0000"/>
                </a:solidFill>
              </a:rPr>
              <a:t>一个浮点数结果</a:t>
            </a:r>
            <a:r>
              <a:rPr lang="zh-CN" altLang="en-US" sz="3200" b="1"/>
              <a:t>，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即使被除数和除数都是整数，也得到浮点数的商。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算术运算</a:t>
            </a: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63961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正值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4772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负值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4655840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加法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14" name="六边形 13"/>
          <p:cNvSpPr/>
          <p:nvPr/>
        </p:nvSpPr>
        <p:spPr>
          <a:xfrm>
            <a:off x="5663952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减法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5" name="六边形 14"/>
          <p:cNvSpPr/>
          <p:nvPr/>
        </p:nvSpPr>
        <p:spPr>
          <a:xfrm>
            <a:off x="6672064" y="1377458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乘法</a:t>
            </a:r>
            <a:endParaRPr lang="en-US" altLang="zh-CN" sz="2000" dirty="0" smtClean="0"/>
          </a:p>
          <a:p>
            <a:pPr algn="ctr"/>
            <a:r>
              <a:rPr lang="zh-CN" altLang="en-US" sz="3600" dirty="0" smtClean="0"/>
              <a:t>*</a:t>
            </a:r>
            <a:endParaRPr lang="zh-CN" altLang="en-US" sz="3600" dirty="0"/>
          </a:p>
        </p:txBody>
      </p:sp>
      <p:sp>
        <p:nvSpPr>
          <p:cNvPr id="16" name="六边形 15"/>
          <p:cNvSpPr/>
          <p:nvPr/>
        </p:nvSpPr>
        <p:spPr>
          <a:xfrm>
            <a:off x="7680176" y="856681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实除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/</a:t>
            </a:r>
            <a:endParaRPr lang="zh-CN" altLang="en-US" sz="3600" dirty="0"/>
          </a:p>
        </p:txBody>
      </p:sp>
      <p:sp>
        <p:nvSpPr>
          <p:cNvPr id="17" name="六边形 16"/>
          <p:cNvSpPr/>
          <p:nvPr/>
        </p:nvSpPr>
        <p:spPr>
          <a:xfrm>
            <a:off x="10721625" y="1377735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乘方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**</a:t>
            </a:r>
            <a:endParaRPr lang="zh-CN" altLang="en-US" sz="2800" dirty="0"/>
          </a:p>
        </p:txBody>
      </p:sp>
      <p:sp>
        <p:nvSpPr>
          <p:cNvPr id="18" name="六边形 17"/>
          <p:cNvSpPr/>
          <p:nvPr/>
        </p:nvSpPr>
        <p:spPr>
          <a:xfrm>
            <a:off x="9708218" y="836712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求余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%</a:t>
            </a:r>
            <a:endParaRPr lang="zh-CN" altLang="en-US" sz="3600" dirty="0"/>
          </a:p>
        </p:txBody>
      </p:sp>
      <p:sp>
        <p:nvSpPr>
          <p:cNvPr id="19" name="六边形 18"/>
          <p:cNvSpPr/>
          <p:nvPr/>
        </p:nvSpPr>
        <p:spPr>
          <a:xfrm>
            <a:off x="8700106" y="1357489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整除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//</a:t>
            </a:r>
            <a:endParaRPr lang="zh-CN" altLang="en-US" sz="3600" dirty="0"/>
          </a:p>
        </p:txBody>
      </p:sp>
      <p:sp>
        <p:nvSpPr>
          <p:cNvPr id="21" name="内容占位符 2"/>
          <p:cNvSpPr txBox="1"/>
          <p:nvPr/>
        </p:nvSpPr>
        <p:spPr>
          <a:xfrm>
            <a:off x="669925" y="3078480"/>
            <a:ext cx="10781665" cy="37077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&gt;&gt;&gt; 4 // 7</a:t>
            </a: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0</a:t>
            </a:r>
            <a:endParaRPr lang="zh-CN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&gt;&gt;&gt; 6.1 // 0.5, 6 // 3</a:t>
            </a: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(12.0, 2)</a:t>
            </a:r>
            <a:endParaRPr lang="zh-CN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&gt;&gt;&gt; 6 // 0.5, 6.1 // 5</a:t>
            </a: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(12.0, 1.0)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925" y="2504440"/>
            <a:ext cx="82232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/>
              <a:t>//</a:t>
            </a:r>
            <a:r>
              <a:rPr lang="zh-CN" altLang="en-US" sz="3200" b="1"/>
              <a:t>整除：除法运算结果中商的整数部分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  <p:bldP spid="1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60" y="641350"/>
            <a:ext cx="11941175" cy="5699760"/>
          </a:xfrm>
        </p:spPr>
        <p:txBody>
          <a:bodyPr/>
          <a:p>
            <a:r>
              <a:rPr lang="zh-CN" altLang="en-US"/>
              <a:t>除数和被除数异号，除数求绝对值后，向上取整数，商的符号是负数。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6//-5           6绝对值向上取被除数的倍数，10，   10//5=2，  商为-2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-6//5           -6绝对值向上取被除数的倍数   10，   10//5=2,商为-2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算术运算</a:t>
            </a: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63961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正值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4772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负值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4655840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加法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14" name="六边形 13"/>
          <p:cNvSpPr/>
          <p:nvPr/>
        </p:nvSpPr>
        <p:spPr>
          <a:xfrm>
            <a:off x="5663952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减法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5" name="六边形 14"/>
          <p:cNvSpPr/>
          <p:nvPr/>
        </p:nvSpPr>
        <p:spPr>
          <a:xfrm>
            <a:off x="6672064" y="1377458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乘法</a:t>
            </a:r>
            <a:endParaRPr lang="en-US" altLang="zh-CN" sz="2000" dirty="0" smtClean="0"/>
          </a:p>
          <a:p>
            <a:pPr algn="ctr"/>
            <a:r>
              <a:rPr lang="zh-CN" altLang="en-US" sz="3600" dirty="0" smtClean="0"/>
              <a:t>*</a:t>
            </a:r>
            <a:endParaRPr lang="zh-CN" altLang="en-US" sz="3600" dirty="0"/>
          </a:p>
        </p:txBody>
      </p:sp>
      <p:sp>
        <p:nvSpPr>
          <p:cNvPr id="16" name="六边形 15"/>
          <p:cNvSpPr/>
          <p:nvPr/>
        </p:nvSpPr>
        <p:spPr>
          <a:xfrm>
            <a:off x="7680176" y="856681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实除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/</a:t>
            </a:r>
            <a:endParaRPr lang="zh-CN" altLang="en-US" sz="3600" dirty="0"/>
          </a:p>
        </p:txBody>
      </p:sp>
      <p:sp>
        <p:nvSpPr>
          <p:cNvPr id="17" name="六边形 16"/>
          <p:cNvSpPr/>
          <p:nvPr/>
        </p:nvSpPr>
        <p:spPr>
          <a:xfrm>
            <a:off x="10721625" y="1377735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乘方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**</a:t>
            </a:r>
            <a:endParaRPr lang="zh-CN" altLang="en-US" sz="2800" dirty="0"/>
          </a:p>
        </p:txBody>
      </p:sp>
      <p:sp>
        <p:nvSpPr>
          <p:cNvPr id="18" name="六边形 17"/>
          <p:cNvSpPr/>
          <p:nvPr/>
        </p:nvSpPr>
        <p:spPr>
          <a:xfrm>
            <a:off x="9708218" y="836712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求余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%</a:t>
            </a:r>
            <a:endParaRPr lang="zh-CN" altLang="en-US" sz="3600" dirty="0"/>
          </a:p>
        </p:txBody>
      </p:sp>
      <p:sp>
        <p:nvSpPr>
          <p:cNvPr id="19" name="六边形 18"/>
          <p:cNvSpPr/>
          <p:nvPr/>
        </p:nvSpPr>
        <p:spPr>
          <a:xfrm>
            <a:off x="8700106" y="1357489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整除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//</a:t>
            </a:r>
            <a:endParaRPr lang="zh-CN" altLang="en-US" sz="3600" dirty="0"/>
          </a:p>
        </p:txBody>
      </p:sp>
      <p:sp>
        <p:nvSpPr>
          <p:cNvPr id="23" name="内容占位符 2"/>
          <p:cNvSpPr txBox="1"/>
          <p:nvPr/>
        </p:nvSpPr>
        <p:spPr>
          <a:xfrm>
            <a:off x="638810" y="3267710"/>
            <a:ext cx="11202670" cy="35255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&gt;&gt;&gt; 4 % 7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4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&gt;&gt;&gt; 6.1 % 0.5, 6 % 3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(0.09999999999999964, 0)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&gt;&gt;&gt; 6 % 0.5, 6.1 % 5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(0.0, 1.0999999999999996</a:t>
            </a:r>
            <a:r>
              <a:rPr lang="en-US" altLang="zh-CN" sz="2400" dirty="0" smtClean="0">
                <a:solidFill>
                  <a:srgbClr val="0070C0"/>
                </a:solidFill>
              </a:rPr>
              <a:t>)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9925" y="2623185"/>
            <a:ext cx="7299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/>
              <a:t>%</a:t>
            </a:r>
            <a:r>
              <a:rPr lang="zh-CN" altLang="en-US" sz="3200" b="1"/>
              <a:t>求余：除法运算结果中的余数部分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  <p:bldP spid="1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算术运算</a:t>
            </a: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63961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正值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4772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负值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4655840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加法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14" name="六边形 13"/>
          <p:cNvSpPr/>
          <p:nvPr/>
        </p:nvSpPr>
        <p:spPr>
          <a:xfrm>
            <a:off x="5663952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减法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5" name="六边形 14"/>
          <p:cNvSpPr/>
          <p:nvPr/>
        </p:nvSpPr>
        <p:spPr>
          <a:xfrm>
            <a:off x="6672064" y="1377458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乘法</a:t>
            </a:r>
            <a:endParaRPr lang="en-US" altLang="zh-CN" sz="2000" dirty="0" smtClean="0"/>
          </a:p>
          <a:p>
            <a:pPr algn="ctr"/>
            <a:r>
              <a:rPr lang="zh-CN" altLang="en-US" sz="3600" dirty="0" smtClean="0"/>
              <a:t>*</a:t>
            </a:r>
            <a:endParaRPr lang="zh-CN" altLang="en-US" sz="3600" dirty="0"/>
          </a:p>
        </p:txBody>
      </p:sp>
      <p:sp>
        <p:nvSpPr>
          <p:cNvPr id="16" name="六边形 15"/>
          <p:cNvSpPr/>
          <p:nvPr/>
        </p:nvSpPr>
        <p:spPr>
          <a:xfrm>
            <a:off x="7680176" y="856681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实除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/</a:t>
            </a:r>
            <a:endParaRPr lang="zh-CN" altLang="en-US" sz="3600" dirty="0"/>
          </a:p>
        </p:txBody>
      </p:sp>
      <p:sp>
        <p:nvSpPr>
          <p:cNvPr id="17" name="六边形 16"/>
          <p:cNvSpPr/>
          <p:nvPr/>
        </p:nvSpPr>
        <p:spPr>
          <a:xfrm>
            <a:off x="10721625" y="1377735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乘方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**</a:t>
            </a:r>
            <a:endParaRPr lang="zh-CN" altLang="en-US" sz="2800" dirty="0"/>
          </a:p>
        </p:txBody>
      </p:sp>
      <p:sp>
        <p:nvSpPr>
          <p:cNvPr id="18" name="六边形 17"/>
          <p:cNvSpPr/>
          <p:nvPr/>
        </p:nvSpPr>
        <p:spPr>
          <a:xfrm>
            <a:off x="9708218" y="836712"/>
            <a:ext cx="1152128" cy="1041554"/>
          </a:xfrm>
          <a:prstGeom prst="hexagon">
            <a:avLst/>
          </a:prstGeom>
          <a:solidFill>
            <a:schemeClr val="accent2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求余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%</a:t>
            </a:r>
            <a:endParaRPr lang="zh-CN" altLang="en-US" sz="3600" dirty="0"/>
          </a:p>
        </p:txBody>
      </p:sp>
      <p:sp>
        <p:nvSpPr>
          <p:cNvPr id="19" name="六边形 18"/>
          <p:cNvSpPr/>
          <p:nvPr/>
        </p:nvSpPr>
        <p:spPr>
          <a:xfrm>
            <a:off x="870010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整除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//</a:t>
            </a:r>
            <a:endParaRPr lang="zh-CN" altLang="en-US" sz="3600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509270" y="2733040"/>
            <a:ext cx="11173460" cy="4124325"/>
          </a:xfr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 smtClean="0"/>
              <a:t>&gt;&gt;&gt; </a:t>
            </a:r>
            <a:r>
              <a:rPr lang="pt-BR" altLang="zh-CN" sz="2400" dirty="0"/>
              <a:t>6 % 5, -6 % -5</a:t>
            </a:r>
            <a:endParaRPr lang="pt-BR" altLang="zh-CN" sz="2400" dirty="0"/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>
                <a:solidFill>
                  <a:srgbClr val="0070C0"/>
                </a:solidFill>
              </a:rPr>
              <a:t>(1, -1)</a:t>
            </a:r>
            <a:endParaRPr lang="pt-BR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/>
              <a:t>&gt;&gt;&gt; -6 % 5, 6 % -5</a:t>
            </a:r>
            <a:endParaRPr lang="pt-BR" altLang="zh-CN" sz="2400" dirty="0"/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>
                <a:solidFill>
                  <a:srgbClr val="0070C0"/>
                </a:solidFill>
              </a:rPr>
              <a:t>(4, -4)</a:t>
            </a:r>
            <a:endParaRPr lang="pt-BR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/>
              <a:t>&gt;&gt;&gt; 7.1 % 3, -7.1 % -3</a:t>
            </a:r>
            <a:endParaRPr lang="pt-BR" altLang="zh-CN" sz="2400" dirty="0"/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>
                <a:solidFill>
                  <a:srgbClr val="0070C0"/>
                </a:solidFill>
              </a:rPr>
              <a:t>(1.0999999999999996, -1.0999999999999996)</a:t>
            </a:r>
            <a:endParaRPr lang="pt-BR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/>
              <a:t>&gt;&gt;&gt; -7.1 % 3, 7.1 % -3</a:t>
            </a:r>
            <a:endParaRPr lang="pt-BR" altLang="zh-CN" sz="2400" dirty="0"/>
          </a:p>
          <a:p>
            <a:pPr marL="0" indent="0">
              <a:lnSpc>
                <a:spcPct val="110000"/>
              </a:lnSpc>
              <a:buNone/>
            </a:pPr>
            <a:r>
              <a:rPr lang="pt-BR" altLang="zh-CN" sz="2400" dirty="0">
                <a:solidFill>
                  <a:srgbClr val="0070C0"/>
                </a:solidFill>
              </a:rPr>
              <a:t>(1.9000000000000004, -1.9000000000000004)</a:t>
            </a:r>
            <a:endParaRPr lang="pt-BR" altLang="zh-CN" sz="2400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270" y="2179320"/>
            <a:ext cx="111842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 b="1"/>
              <a:t>有符号求余：</a:t>
            </a:r>
            <a:endParaRPr lang="zh-CN" altLang="en-US" sz="3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求余问题的详解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6%5=1           -6%-5=-1</a:t>
            </a:r>
            <a:endParaRPr lang="en-US" altLang="zh-CN"/>
          </a:p>
          <a:p>
            <a:r>
              <a:t>两个操作数符号相同，则绝对值求余数，符号和第二个操作数相同。</a:t>
            </a:r>
          </a:p>
          <a:p>
            <a:r>
              <a:t>原因：</a:t>
            </a:r>
          </a:p>
          <a:p>
            <a:r>
              <a:rPr lang="en-US" altLang="zh-CN"/>
              <a:t>6//5=1</a:t>
            </a:r>
            <a:r>
              <a:t>                </a:t>
            </a:r>
            <a:r>
              <a:rPr lang="en-US" altLang="zh-CN"/>
              <a:t>-6//-5=1             </a:t>
            </a:r>
            <a:r>
              <a:t>商</a:t>
            </a:r>
            <a:endParaRPr lang="en-US" altLang="zh-CN"/>
          </a:p>
          <a:p>
            <a:r>
              <a:rPr>
                <a:sym typeface="+mn-ea"/>
              </a:rPr>
              <a:t>必须满足             被除数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除数</a:t>
            </a:r>
            <a:r>
              <a:rPr lang="en-US" altLang="zh-CN">
                <a:sym typeface="+mn-ea"/>
              </a:rPr>
              <a:t>*</a:t>
            </a:r>
            <a:r>
              <a:rPr>
                <a:sym typeface="+mn-ea"/>
              </a:rPr>
              <a:t>商</a:t>
            </a:r>
            <a:r>
              <a:rPr lang="en-US" altLang="zh-CN">
                <a:sym typeface="+mn-ea"/>
              </a:rPr>
              <a:t>+</a:t>
            </a:r>
            <a:r>
              <a:rPr>
                <a:sym typeface="+mn-ea"/>
              </a:rPr>
              <a:t>余数</a:t>
            </a:r>
            <a:endParaRPr lang="en-US" altLang="zh-CN"/>
          </a:p>
          <a:p>
            <a:r>
              <a:rPr lang="en-US" altLang="zh-CN"/>
              <a:t>6=5*1+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             -6=-5*1+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求余问题的详解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-6%5=4           6%-5=-4</a:t>
            </a:r>
            <a:endParaRPr lang="en-US" altLang="zh-CN"/>
          </a:p>
          <a:p>
            <a:r>
              <a:t>两个操作数符号不相同，则加法操作</a:t>
            </a:r>
          </a:p>
          <a:p>
            <a:r>
              <a:t>原因：</a:t>
            </a:r>
          </a:p>
          <a:p>
            <a:r>
              <a:rPr lang="en-US" altLang="zh-CN"/>
              <a:t>-6//5=-2</a:t>
            </a:r>
            <a:r>
              <a:t>                </a:t>
            </a:r>
            <a:r>
              <a:rPr lang="en-US" altLang="zh-CN"/>
              <a:t>6//-5=-2</a:t>
            </a:r>
            <a:endParaRPr lang="en-US" altLang="zh-CN"/>
          </a:p>
          <a:p>
            <a:r>
              <a:t>必须满足  被除数</a:t>
            </a:r>
            <a:r>
              <a:rPr lang="en-US" altLang="zh-CN"/>
              <a:t>=</a:t>
            </a:r>
            <a:r>
              <a:t>除数</a:t>
            </a:r>
            <a:r>
              <a:rPr lang="en-US" altLang="zh-CN"/>
              <a:t>*</a:t>
            </a:r>
            <a:r>
              <a:t>商</a:t>
            </a:r>
            <a:r>
              <a:rPr lang="en-US" altLang="zh-CN"/>
              <a:t>+</a:t>
            </a:r>
            <a:r>
              <a:t>余数</a:t>
            </a:r>
            <a:endParaRPr lang="en-US" altLang="zh-CN"/>
          </a:p>
          <a:p>
            <a:r>
              <a:rPr lang="en-US" altLang="zh-CN"/>
              <a:t>-6=5*</a:t>
            </a:r>
            <a:r>
              <a:t>（</a:t>
            </a:r>
            <a:r>
              <a:rPr lang="en-US" altLang="zh-CN"/>
              <a:t>-2</a:t>
            </a:r>
            <a:r>
              <a:t>）</a:t>
            </a:r>
            <a:r>
              <a:rPr lang="en-US" altLang="zh-CN"/>
              <a:t>+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             6=-5*</a:t>
            </a:r>
            <a:r>
              <a:t>（</a:t>
            </a:r>
            <a:r>
              <a:rPr lang="en-US" altLang="zh-CN"/>
              <a:t>-2</a:t>
            </a:r>
            <a:r>
              <a:t>）</a:t>
            </a:r>
            <a:r>
              <a:rPr lang="en-US" altLang="zh-CN"/>
              <a:t>+</a:t>
            </a:r>
            <a:r>
              <a:rPr lang="en-US" altLang="zh-CN">
                <a:solidFill>
                  <a:srgbClr val="FF0000"/>
                </a:solidFill>
              </a:rPr>
              <a:t>-4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55942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在程序执行期间，常量的值和含义不会被</a:t>
            </a:r>
            <a:r>
              <a:rPr lang="zh-CN" altLang="en-US" dirty="0" smtClean="0">
                <a:solidFill>
                  <a:srgbClr val="FF0000"/>
                </a:solidFill>
              </a:rPr>
              <a:t>改变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常量根据其书写的格式，被</a:t>
            </a:r>
            <a:r>
              <a:rPr lang="en-US" altLang="zh-CN" dirty="0"/>
              <a:t>Python</a:t>
            </a:r>
            <a:r>
              <a:rPr lang="zh-CN" altLang="en-US" dirty="0"/>
              <a:t>自动判定为相应数据类型的对象，统一进行管理。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整数            浮点数          字符串         布尔型        空类型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710666" y="3573016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rmAutofit lnSpcReduction="10000"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MH_SubTitle_2"/>
          <p:cNvSpPr/>
          <p:nvPr>
            <p:custDataLst>
              <p:tags r:id="rId2"/>
            </p:custDataLst>
          </p:nvPr>
        </p:nvSpPr>
        <p:spPr>
          <a:xfrm>
            <a:off x="2858773" y="3579711"/>
            <a:ext cx="2171697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rmAutofit lnSpcReduction="10000"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1.23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MH_SubTitle_2"/>
          <p:cNvSpPr/>
          <p:nvPr>
            <p:custDataLst>
              <p:tags r:id="rId3"/>
            </p:custDataLst>
          </p:nvPr>
        </p:nvSpPr>
        <p:spPr>
          <a:xfrm>
            <a:off x="7154989" y="3579711"/>
            <a:ext cx="2171697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True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False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MH_SubTitle_1"/>
          <p:cNvSpPr/>
          <p:nvPr>
            <p:custDataLst>
              <p:tags r:id="rId4"/>
            </p:custDataLst>
          </p:nvPr>
        </p:nvSpPr>
        <p:spPr>
          <a:xfrm>
            <a:off x="5006881" y="3573016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'Hello'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SubTitle_1"/>
          <p:cNvSpPr/>
          <p:nvPr>
            <p:custDataLst>
              <p:tags r:id="rId5"/>
            </p:custDataLst>
          </p:nvPr>
        </p:nvSpPr>
        <p:spPr>
          <a:xfrm>
            <a:off x="9326686" y="3573016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None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935" y="443230"/>
            <a:ext cx="11407140" cy="716915"/>
          </a:xfrm>
        </p:spPr>
        <p:txBody>
          <a:bodyPr/>
          <a:p>
            <a:r>
              <a:rPr lang="zh-CN" altLang="en-US"/>
              <a:t>简单规律</a:t>
            </a:r>
            <a:r>
              <a:rPr lang="en-US" altLang="zh-CN"/>
              <a:t>---</a:t>
            </a:r>
            <a:r>
              <a:t>客观题可能会见到，编程时少见。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935" y="1160145"/>
            <a:ext cx="11971020" cy="5698490"/>
          </a:xfrm>
        </p:spPr>
        <p:txBody>
          <a:bodyPr>
            <a:normAutofit fontScale="90000"/>
          </a:bodyPr>
          <a:p>
            <a:pPr marL="0" indent="0">
              <a:lnSpc>
                <a:spcPct val="110000"/>
              </a:lnSpc>
              <a:buNone/>
            </a:pPr>
            <a:r>
              <a:rPr lang="pt-BR" altLang="zh-CN">
                <a:sym typeface="+mn-ea"/>
              </a:rPr>
              <a:t>&gt;&gt;&gt; 7.1 % 3, -7.1 % -3</a:t>
            </a:r>
            <a:endParaRPr lang="pt-BR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pt-BR" altLang="zh-CN">
                <a:solidFill>
                  <a:srgbClr val="0070C0"/>
                </a:solidFill>
                <a:sym typeface="+mn-ea"/>
              </a:rPr>
              <a:t>(1.0999999999999996, -1.0999999999999996)</a:t>
            </a:r>
            <a:endParaRPr lang="pt-BR" altLang="zh-CN">
              <a:solidFill>
                <a:srgbClr val="0070C0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pt-BR" altLang="zh-CN" dirty="0">
              <a:solidFill>
                <a:srgbClr val="0070C0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altLang="pt-BR" dirty="0">
                <a:solidFill>
                  <a:schemeClr val="tx1"/>
                </a:solidFill>
              </a:rPr>
              <a:t>两个操作数符号相同，绝对值求余，余数符号和第二个操作数一致。</a:t>
            </a:r>
            <a:endParaRPr altLang="pt-BR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pt-BR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altLang="zh-CN">
                <a:sym typeface="+mn-ea"/>
              </a:rPr>
              <a:t>&gt;&gt;&gt; -7.1 % 3, 7.1 % -3</a:t>
            </a:r>
            <a:endParaRPr lang="pt-BR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pt-BR" altLang="zh-CN">
                <a:solidFill>
                  <a:srgbClr val="0070C0"/>
                </a:solidFill>
                <a:sym typeface="+mn-ea"/>
              </a:rPr>
              <a:t>(1.9000000000000004, -1.9000000000000004)</a:t>
            </a:r>
            <a:endParaRPr lang="pt-BR" altLang="zh-CN">
              <a:solidFill>
                <a:srgbClr val="0070C0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pt-BR" altLang="zh-CN">
              <a:solidFill>
                <a:srgbClr val="0070C0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altLang="pt-BR">
                <a:solidFill>
                  <a:schemeClr val="tx1"/>
                </a:solidFill>
                <a:sym typeface="+mn-ea"/>
              </a:rPr>
              <a:t>两个操作数符号不相同，加法操作求余</a:t>
            </a:r>
            <a:endParaRPr altLang="pt-BR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pt-BR" dirty="0">
                <a:solidFill>
                  <a:schemeClr val="tx1"/>
                </a:solidFill>
                <a:sym typeface="+mn-ea"/>
              </a:rPr>
              <a:t>-7.1=3*</a:t>
            </a:r>
            <a:r>
              <a:rPr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pt-BR" dirty="0">
                <a:solidFill>
                  <a:schemeClr val="tx1"/>
                </a:solidFill>
                <a:sym typeface="+mn-ea"/>
              </a:rPr>
              <a:t>-3</a:t>
            </a:r>
            <a:r>
              <a:rPr dirty="0">
                <a:solidFill>
                  <a:schemeClr val="tx1"/>
                </a:solidFill>
                <a:sym typeface="+mn-ea"/>
              </a:rPr>
              <a:t>）</a:t>
            </a:r>
            <a:r>
              <a:rPr lang="en-US" altLang="pt-BR" dirty="0">
                <a:solidFill>
                  <a:srgbClr val="FF0000"/>
                </a:solidFill>
                <a:sym typeface="+mn-ea"/>
              </a:rPr>
              <a:t>+1.9 </a:t>
            </a:r>
            <a:r>
              <a:rPr lang="en-US" altLang="pt-BR" dirty="0">
                <a:solidFill>
                  <a:schemeClr val="tx1"/>
                </a:solidFill>
                <a:sym typeface="+mn-ea"/>
              </a:rPr>
              <a:t>         7.1=-3*</a:t>
            </a:r>
            <a:r>
              <a:rPr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pt-BR" dirty="0">
                <a:solidFill>
                  <a:schemeClr val="tx1"/>
                </a:solidFill>
                <a:sym typeface="+mn-ea"/>
              </a:rPr>
              <a:t>-3</a:t>
            </a:r>
            <a:r>
              <a:rPr dirty="0">
                <a:solidFill>
                  <a:schemeClr val="tx1"/>
                </a:solidFill>
                <a:sym typeface="+mn-ea"/>
              </a:rPr>
              <a:t>）</a:t>
            </a:r>
            <a:r>
              <a:rPr lang="en-US" altLang="pt-BR" dirty="0">
                <a:solidFill>
                  <a:srgbClr val="FF0000"/>
                </a:solidFill>
                <a:sym typeface="+mn-ea"/>
              </a:rPr>
              <a:t>-1.9</a:t>
            </a:r>
            <a:endParaRPr lang="pt-BR" altLang="zh-CN" dirty="0">
              <a:solidFill>
                <a:srgbClr val="FF0000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pt-BR" altLang="zh-CN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2.4.1 </a:t>
            </a:r>
            <a:r>
              <a:rPr lang="zh-CN" altLang="en-US" dirty="0" smtClean="0"/>
              <a:t>算术运算</a:t>
            </a: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63961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正值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4772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负值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4655840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加法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+</a:t>
            </a:r>
            <a:endParaRPr lang="zh-CN" altLang="en-US" sz="3600" dirty="0"/>
          </a:p>
        </p:txBody>
      </p:sp>
      <p:sp>
        <p:nvSpPr>
          <p:cNvPr id="14" name="六边形 13"/>
          <p:cNvSpPr/>
          <p:nvPr/>
        </p:nvSpPr>
        <p:spPr>
          <a:xfrm>
            <a:off x="5663952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减法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-</a:t>
            </a:r>
            <a:endParaRPr lang="zh-CN" altLang="en-US" sz="3600" dirty="0"/>
          </a:p>
        </p:txBody>
      </p:sp>
      <p:sp>
        <p:nvSpPr>
          <p:cNvPr id="15" name="六边形 14"/>
          <p:cNvSpPr/>
          <p:nvPr/>
        </p:nvSpPr>
        <p:spPr>
          <a:xfrm>
            <a:off x="6672064" y="1377458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乘法</a:t>
            </a:r>
            <a:endParaRPr lang="en-US" altLang="zh-CN" sz="2000" dirty="0" smtClean="0"/>
          </a:p>
          <a:p>
            <a:pPr algn="ctr"/>
            <a:r>
              <a:rPr lang="zh-CN" altLang="en-US" sz="3600" dirty="0" smtClean="0"/>
              <a:t>*</a:t>
            </a:r>
            <a:endParaRPr lang="zh-CN" altLang="en-US" sz="3600" dirty="0"/>
          </a:p>
        </p:txBody>
      </p:sp>
      <p:sp>
        <p:nvSpPr>
          <p:cNvPr id="16" name="六边形 15"/>
          <p:cNvSpPr/>
          <p:nvPr/>
        </p:nvSpPr>
        <p:spPr>
          <a:xfrm>
            <a:off x="7680176" y="856681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实除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/</a:t>
            </a:r>
            <a:endParaRPr lang="zh-CN" altLang="en-US" sz="3600" dirty="0"/>
          </a:p>
        </p:txBody>
      </p:sp>
      <p:sp>
        <p:nvSpPr>
          <p:cNvPr id="17" name="六边形 16"/>
          <p:cNvSpPr/>
          <p:nvPr/>
        </p:nvSpPr>
        <p:spPr>
          <a:xfrm>
            <a:off x="10721625" y="1377735"/>
            <a:ext cx="1152128" cy="1041554"/>
          </a:xfrm>
          <a:prstGeom prst="hexagon">
            <a:avLst/>
          </a:prstGeom>
          <a:solidFill>
            <a:srgbClr val="0070C0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乘方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**</a:t>
            </a:r>
            <a:endParaRPr lang="zh-CN" altLang="en-US" sz="2800" dirty="0"/>
          </a:p>
        </p:txBody>
      </p:sp>
      <p:sp>
        <p:nvSpPr>
          <p:cNvPr id="18" name="六边形 17"/>
          <p:cNvSpPr/>
          <p:nvPr/>
        </p:nvSpPr>
        <p:spPr>
          <a:xfrm>
            <a:off x="9708218" y="836712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求余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%</a:t>
            </a:r>
            <a:endParaRPr lang="zh-CN" altLang="en-US" sz="3600" dirty="0"/>
          </a:p>
        </p:txBody>
      </p:sp>
      <p:sp>
        <p:nvSpPr>
          <p:cNvPr id="19" name="六边形 18"/>
          <p:cNvSpPr/>
          <p:nvPr/>
        </p:nvSpPr>
        <p:spPr>
          <a:xfrm>
            <a:off x="8700106" y="1357489"/>
            <a:ext cx="1152128" cy="1041554"/>
          </a:xfrm>
          <a:prstGeom prst="hexagon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整除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//</a:t>
            </a:r>
            <a:endParaRPr lang="zh-CN" altLang="en-US" sz="3600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532130" y="3521710"/>
            <a:ext cx="10189210" cy="215836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/>
              <a:t>&gt;&gt;&gt; -2 ** 4</a:t>
            </a:r>
            <a:endParaRPr lang="pt-BR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-16</a:t>
            </a:r>
            <a:endParaRPr lang="pt-BR" altLang="zh-CN" sz="2200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/>
              <a:t>&gt;&gt;&gt; 2 * 3 / 3 ** 2             </a:t>
            </a:r>
            <a:r>
              <a:rPr lang="en-US" altLang="pt-BR" sz="2200" dirty="0"/>
              <a:t>#6/9</a:t>
            </a:r>
            <a:endParaRPr lang="pt-BR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2200" dirty="0">
                <a:solidFill>
                  <a:srgbClr val="0070C0"/>
                </a:solidFill>
              </a:rPr>
              <a:t>0.6666666666666666</a:t>
            </a:r>
            <a:endParaRPr lang="pt-BR" altLang="zh-CN" sz="22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130" y="2909570"/>
            <a:ext cx="109899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ym typeface="+mn-ea"/>
              </a:rPr>
              <a:t>**运算符实现乘方运算，其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优先级是最高的</a:t>
            </a:r>
            <a:r>
              <a:rPr lang="zh-CN" altLang="en-US" sz="2800" b="1">
                <a:sym typeface="+mn-ea"/>
              </a:rPr>
              <a:t>，仅次于括号()。</a:t>
            </a:r>
            <a:endParaRPr lang="zh-CN" altLang="en-US" sz="28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补：关系运算</a:t>
            </a:r>
          </a:p>
        </p:txBody>
      </p:sp>
      <p:graphicFrame>
        <p:nvGraphicFramePr>
          <p:cNvPr id="4" name="Content Placeholder -1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67030" y="2252980"/>
          <a:ext cx="11457940" cy="1400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1950"/>
                <a:gridCol w="7285990"/>
              </a:tblGrid>
              <a:tr h="49212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运算符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685"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&lt;=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&gt;=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==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!=</a:t>
                      </a:r>
                      <a:endParaRPr lang="en-US" altLang="zh-CN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endParaRPr 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值的</a:t>
                      </a: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大小比较。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32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集合的包含关系比较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补：关系运算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28065"/>
            <a:ext cx="10852150" cy="5830570"/>
          </a:xfrm>
        </p:spPr>
        <p:txBody>
          <a:bodyPr>
            <a:noAutofit/>
          </a:bodyPr>
          <a:p>
            <a:r>
              <a:rPr sz="2300">
                <a:latin typeface="+mn-ea"/>
                <a:ea typeface="+mn-ea"/>
                <a:cs typeface="+mn-ea"/>
                <a:sym typeface="+mn-ea"/>
              </a:rPr>
              <a:t>关系运算符</a:t>
            </a:r>
            <a:r>
              <a:rPr sz="230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可以连用</a:t>
            </a:r>
            <a:r>
              <a:rPr sz="2300">
                <a:latin typeface="+mn-ea"/>
                <a:ea typeface="+mn-ea"/>
                <a:cs typeface="+mn-ea"/>
                <a:sym typeface="+mn-ea"/>
              </a:rPr>
              <a:t>，一般用于同类型对象之间值的大小比较。例如数值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&lt; 3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marL="0" algn="l" eaLnBrk="1" fontAlgn="base" hangingPunct="1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sz="2300" spc="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True</a:t>
            </a:r>
            <a:endParaRPr sz="2300" spc="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&lt;= 3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marL="0" algn="l" eaLnBrk="1" fontAlgn="base" hangingPunct="1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sz="2300" spc="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True</a:t>
            </a:r>
            <a:endParaRPr sz="2300" spc="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&gt; 3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marL="0" algn="l" eaLnBrk="1" fontAlgn="base" hangingPunct="1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sz="2300" spc="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False</a:t>
            </a:r>
            <a:endParaRPr sz="2300" spc="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&gt;= 3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marL="0" algn="l" eaLnBrk="1" fontAlgn="base" hangingPunct="1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</a:pPr>
            <a:r>
              <a:rPr sz="2300" spc="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False</a:t>
            </a:r>
            <a:endParaRPr sz="2300" spc="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endParaRPr sz="230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7355" y="1664970"/>
            <a:ext cx="7833360" cy="416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== 3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3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False</a:t>
            </a:r>
            <a:endParaRPr sz="230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!= 3</a:t>
            </a:r>
            <a:endParaRPr sz="2300">
              <a:latin typeface="+mn-ea"/>
              <a:ea typeface="+mn-ea"/>
              <a:cs typeface="+mn-ea"/>
              <a:sym typeface="+mn-ea"/>
            </a:endParaRP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3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True</a:t>
            </a:r>
            <a:endParaRPr sz="230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300">
              <a:latin typeface="+mn-ea"/>
              <a:ea typeface="+mn-ea"/>
              <a:cs typeface="+mn-ea"/>
              <a:sym typeface="+mn-ea"/>
            </a:endParaRP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00">
                <a:latin typeface="+mn-ea"/>
                <a:ea typeface="+mn-ea"/>
                <a:cs typeface="+mn-ea"/>
                <a:sym typeface="+mn-ea"/>
              </a:rPr>
              <a:t>&gt;&gt;&gt; 1 &lt; 3 &lt; 5                #等价于1 &lt; 3 and 3 &lt; 5</a:t>
            </a:r>
            <a:endParaRPr lang="zh-CN" altLang="en-US" sz="2300" dirty="0">
              <a:latin typeface="+mn-ea"/>
              <a:ea typeface="+mn-ea"/>
              <a:cs typeface="+mn-ea"/>
            </a:endParaRP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3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True</a:t>
            </a:r>
            <a:endParaRPr lang="zh-CN" altLang="en-US" sz="23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algn="l" eaLnBrk="1" hangingPunct="1">
              <a:buNone/>
            </a:pPr>
            <a:endParaRPr lang="zh-CN" altLang="en-US" sz="230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补：关系运算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28065"/>
            <a:ext cx="11400790" cy="5830570"/>
          </a:xfrm>
        </p:spPr>
        <p:txBody>
          <a:bodyPr>
            <a:noAutofit/>
          </a:bodyPr>
          <a:p>
            <a:r>
              <a:rPr sz="2500">
                <a:latin typeface="+mn-ea"/>
                <a:ea typeface="+mn-ea"/>
                <a:cs typeface="+mn-ea"/>
                <a:sym typeface="+mn-ea"/>
              </a:rPr>
              <a:t>关系运算符</a:t>
            </a:r>
            <a:r>
              <a:rPr sz="250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可以连用</a:t>
            </a:r>
            <a:r>
              <a:rPr sz="2500">
                <a:latin typeface="+mn-ea"/>
                <a:ea typeface="+mn-ea"/>
                <a:cs typeface="+mn-ea"/>
                <a:sym typeface="+mn-ea"/>
              </a:rPr>
              <a:t>，一般用于同类型对象之间值的大小比较，例如序列</a:t>
            </a:r>
            <a:endParaRPr sz="2500"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r>
              <a:rPr sz="2500">
                <a:latin typeface="+mn-ea"/>
                <a:ea typeface="+mn-ea"/>
                <a:cs typeface="+mn-ea"/>
                <a:sym typeface="+mn-ea"/>
              </a:rPr>
              <a:t>&gt;&gt;&gt; 'Hello' &gt; 'world'               #比较字符串大小</a:t>
            </a:r>
            <a:endParaRPr lang="zh-CN" altLang="en-US" sz="25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5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False</a:t>
            </a:r>
            <a:endParaRPr lang="zh-CN" altLang="en-US" sz="2500" dirty="0">
              <a:solidFill>
                <a:srgbClr val="00B0F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500">
                <a:latin typeface="+mn-ea"/>
                <a:ea typeface="+mn-ea"/>
                <a:cs typeface="+mn-ea"/>
                <a:sym typeface="+mn-ea"/>
              </a:rPr>
              <a:t>&gt;&gt;&gt; [1, 2, 3] &lt; [1, 2, 4]           #比较列表大小</a:t>
            </a:r>
            <a:endParaRPr lang="zh-CN" altLang="en-US" sz="25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500">
                <a:solidFill>
                  <a:srgbClr val="00B0F0"/>
                </a:solidFill>
                <a:latin typeface="+mn-ea"/>
                <a:ea typeface="+mn-ea"/>
                <a:cs typeface="+mn-ea"/>
                <a:sym typeface="+mn-ea"/>
              </a:rPr>
              <a:t>True</a:t>
            </a:r>
            <a:endParaRPr lang="zh-CN" altLang="en-US" sz="2500" dirty="0">
              <a:solidFill>
                <a:srgbClr val="00B0F0"/>
              </a:solidFill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None/>
            </a:pPr>
            <a:r>
              <a:rPr sz="2500">
                <a:latin typeface="+mn-ea"/>
                <a:ea typeface="+mn-ea"/>
                <a:cs typeface="+mn-ea"/>
                <a:sym typeface="+mn-ea"/>
              </a:rPr>
              <a:t>&gt;&gt;&gt; 'Hello' &gt; 3                     #字符串和数字不能比较</a:t>
            </a:r>
            <a:endParaRPr lang="zh-CN" altLang="en-US" sz="25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50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TypeError: unorderable types: str() &gt; int()</a:t>
            </a:r>
            <a:endParaRPr lang="zh-CN" altLang="en-US" sz="2500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endParaRPr lang="zh-CN" altLang="en-US" sz="2500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补：关系运算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220"/>
          </a:xfrm>
        </p:spPr>
        <p:txBody>
          <a:bodyPr>
            <a:normAutofit lnSpcReduction="10000"/>
          </a:bodyPr>
          <a:p>
            <a:r>
              <a:rPr sz="3000">
                <a:latin typeface="+mn-ea"/>
                <a:ea typeface="+mn-ea"/>
                <a:cs typeface="+mn-ea"/>
                <a:sym typeface="+mn-ea"/>
              </a:rPr>
              <a:t>关系运算符，测试集合之间的包含关系</a:t>
            </a:r>
            <a:endParaRPr sz="3000">
              <a:latin typeface="+mn-ea"/>
              <a:ea typeface="+mn-ea"/>
              <a:cs typeface="+mn-ea"/>
              <a:sym typeface="+mn-ea"/>
            </a:endParaRPr>
          </a:p>
          <a:p>
            <a:endParaRPr sz="3000">
              <a:latin typeface="+mn-ea"/>
              <a:ea typeface="+mn-ea"/>
              <a:cs typeface="+mn-ea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&gt;&gt;&gt; x = {1, 2, 3}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&gt;&gt;&gt; y = {1, 2, 5}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&gt;&gt;&gt; z = {1, 2, 3, 4}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b="1" spc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&gt;&gt;&gt; x &lt; z                   </a:t>
            </a:r>
            <a:r>
              <a:rPr lang="en-US" sz="2665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#比较集合大小/包含关系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rgbClr val="00B0F0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True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&gt;&gt;&gt; y &lt; z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rgbClr val="00B0F0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False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b="1" spc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&gt;&gt;&gt; {1, 2, 3} &lt;= {1, 2, 3}   #子集</a:t>
            </a:r>
            <a:endParaRPr kumimoji="0" lang="en-US" sz="26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665" spc="0">
                <a:ln>
                  <a:noFill/>
                </a:ln>
                <a:solidFill>
                  <a:srgbClr val="00B0F0"/>
                </a:solidFill>
                <a:effectLst/>
                <a:uLnTx/>
                <a:latin typeface="+mn-ea"/>
                <a:ea typeface="+mn-ea"/>
                <a:cs typeface="+mn-ea"/>
                <a:sym typeface="+mn-ea"/>
              </a:rPr>
              <a:t>True</a:t>
            </a:r>
            <a:endParaRPr lang="zh-CN" altLang="en-US" sz="2665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补：身份运算</a:t>
            </a:r>
          </a:p>
        </p:txBody>
      </p:sp>
      <p:graphicFrame>
        <p:nvGraphicFramePr>
          <p:cNvPr id="4" name="Content Placeholder -1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67030" y="2252980"/>
          <a:ext cx="11457940" cy="1400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1950"/>
                <a:gridCol w="7285990"/>
              </a:tblGrid>
              <a:tr h="49212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运算符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6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3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is       is not</a:t>
                      </a:r>
                      <a:endParaRPr lang="en-US" altLang="zh-CN" sz="32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3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对象同一性测试，即测试是否为同一个对象或内存地址是否相同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补：身份运算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8490"/>
          </a:xfrm>
        </p:spPr>
        <p:txBody>
          <a:bodyPr>
            <a:normAutofit lnSpcReduction="20000"/>
          </a:bodyPr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>
                <a:sym typeface="+mn-ea"/>
              </a:rPr>
              <a:t>is用来测试两个对象是否是同一个，如果是则返回True，否则返回False。</a:t>
            </a:r>
            <a:r>
              <a:rPr lang="en-US" b="1">
                <a:solidFill>
                  <a:srgbClr val="FF0000"/>
                </a:solidFill>
                <a:sym typeface="+mn-ea"/>
              </a:rPr>
              <a:t>如果两个对象是同一个，二者具有相同的内存地址</a:t>
            </a:r>
            <a:r>
              <a:rPr lang="en-US" b="1">
                <a:sym typeface="+mn-ea"/>
              </a:rPr>
              <a:t>。</a:t>
            </a:r>
            <a:endParaRPr lang="en-US" altLang="en-US" b="1" dirty="0"/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3 is 3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True</a:t>
            </a:r>
            <a:endParaRPr lang="en-US">
              <a:solidFill>
                <a:srgbClr val="00B0F0"/>
              </a:solidFill>
              <a:latin typeface="Consolas" panose="020B0609020204030204" pitchFamily="49" charset="0"/>
              <a:sym typeface="+mn-ea"/>
            </a:endParaRPr>
          </a:p>
          <a:p>
            <a:pPr eaLnBrk="1" hangingPunct="1">
              <a:buNone/>
            </a:pPr>
            <a:endParaRPr lang="en-US" alt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x = [300, 300, 300]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x[0] is x[1] </a:t>
            </a:r>
            <a:r>
              <a:rPr lang="en-US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True</a:t>
            </a:r>
            <a:endParaRPr lang="en-US" alt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sym typeface="+mn-ea"/>
              </a:rPr>
              <a:t>#基于值的内存管理，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同一个值在内存中只有一份</a:t>
            </a:r>
            <a:endParaRPr lang="zh-CN" altLang="en-US" b="1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==</a:t>
            </a:r>
            <a:r>
              <a:t>与</a:t>
            </a:r>
            <a:r>
              <a:rPr lang="en-US" altLang="zh-CN"/>
              <a:t>is</a:t>
            </a:r>
            <a:r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==</a:t>
            </a:r>
            <a:r>
              <a:t>是比较两个对象的内容是否相等。即两个对象的</a:t>
            </a:r>
            <a:r>
              <a:rPr lang="en-US" altLang="zh-CN"/>
              <a:t>“</a:t>
            </a:r>
            <a:r>
              <a:t>值</a:t>
            </a:r>
            <a:r>
              <a:rPr lang="en-US" altLang="zh-CN"/>
              <a:t>”</a:t>
            </a:r>
            <a:r>
              <a:t>是否相等，不管两者在内存中的引用地址是否相等。</a:t>
            </a:r>
          </a:p>
          <a:p/>
          <a:p>
            <a:r>
              <a:rPr lang="en-US" altLang="zh-CN"/>
              <a:t>is</a:t>
            </a:r>
            <a:r>
              <a:t>比较的是两个对象是不是完全相同，是否是同一对象，占用内存</a:t>
            </a:r>
            <a:r>
              <a:t>地址是否相同。</a:t>
            </a:r>
          </a:p>
          <a:p>
            <a:r>
              <a:rPr lang="en-US" altLang="zh-CN"/>
              <a:t>is</a:t>
            </a:r>
            <a:r>
              <a:t>比较两个条件：内容（值）是否相同，内存地址是否相同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补：成员测试</a:t>
            </a:r>
            <a:r>
              <a:t>运算</a:t>
            </a:r>
          </a:p>
        </p:txBody>
      </p:sp>
      <p:graphicFrame>
        <p:nvGraphicFramePr>
          <p:cNvPr id="4" name="Content Placeholder -1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67030" y="2252980"/>
          <a:ext cx="11457940" cy="1400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1950"/>
                <a:gridCol w="7285990"/>
              </a:tblGrid>
              <a:tr h="49212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运算符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68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3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in        not in</a:t>
                      </a:r>
                      <a:endParaRPr lang="en-US" altLang="zh-CN" sz="32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3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成员测试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882775" y="2292350"/>
            <a:ext cx="868489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2.3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变量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补：成员测试运算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>
                <a:sym typeface="+mn-ea"/>
              </a:rPr>
              <a:t>in用于</a:t>
            </a:r>
            <a:r>
              <a:rPr lang="en-US" b="1">
                <a:solidFill>
                  <a:srgbClr val="FF0000"/>
                </a:solidFill>
                <a:sym typeface="+mn-ea"/>
              </a:rPr>
              <a:t>成员测试</a:t>
            </a:r>
            <a:r>
              <a:rPr lang="en-US">
                <a:sym typeface="+mn-ea"/>
              </a:rPr>
              <a:t>，</a:t>
            </a:r>
            <a:r>
              <a:rPr lang="en-US" b="1">
                <a:solidFill>
                  <a:srgbClr val="FF0000"/>
                </a:solidFill>
                <a:sym typeface="+mn-ea"/>
              </a:rPr>
              <a:t>即测试一个对象是否为另一个对象的元素。</a:t>
            </a:r>
            <a:endParaRPr lang="en-US" altLang="en-US" dirty="0"/>
          </a:p>
          <a:p>
            <a:pPr eaLnBrk="1" hangingPunct="1">
              <a:buNone/>
            </a:pP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3 in [1, 2, 3]  #测试3是否存在于列表[1, 2, 3]中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True</a:t>
            </a:r>
            <a:endParaRPr lang="en-US" alt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latin typeface="Consolas" panose="020B0609020204030204" pitchFamily="49" charset="0"/>
                <a:sym typeface="+mn-ea"/>
              </a:rPr>
              <a:t>&gt;&gt;&gt; 'abc' in 'abcdefg'   #子字符串测试</a:t>
            </a:r>
            <a:endParaRPr lang="en-US" altLang="en-US" dirty="0"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True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补：逻辑</a:t>
            </a:r>
            <a:r>
              <a:t>运算</a:t>
            </a:r>
          </a:p>
        </p:txBody>
      </p:sp>
      <p:graphicFrame>
        <p:nvGraphicFramePr>
          <p:cNvPr id="3" name="Content Placeholder -1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411480" y="2289175"/>
          <a:ext cx="10307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075"/>
                <a:gridCol w="7421245"/>
              </a:tblGrid>
              <a:tr h="4635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8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运算符</a:t>
                      </a:r>
                      <a:endParaRPr lang="zh-CN" altLang="en-US" sz="28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8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  <a:endParaRPr lang="zh-CN" altLang="en-US" sz="28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and</a:t>
                      </a:r>
                      <a:endParaRPr lang="en-US" altLang="zh-CN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逻辑与</a:t>
                      </a:r>
                      <a:r>
                        <a:rPr lang="en-US" altLang="zh-CN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lang="zh-CN" alt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逻辑乘）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or</a:t>
                      </a:r>
                      <a:endParaRPr lang="en-US" altLang="zh-CN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逻辑或</a:t>
                      </a:r>
                      <a:r>
                        <a:rPr lang="en-US" altLang="zh-CN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(</a:t>
                      </a:r>
                      <a:r>
                        <a:rPr lang="zh-CN" alt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逻辑和）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not</a:t>
                      </a:r>
                      <a:endParaRPr lang="en-US" altLang="zh-CN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2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逻辑非</a:t>
                      </a:r>
                      <a:endParaRPr lang="zh-CN" altLang="en-US" sz="2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0482" r="12926"/>
          <a:stretch>
            <a:fillRect/>
          </a:stretch>
        </p:blipFill>
        <p:spPr>
          <a:xfrm>
            <a:off x="1516380" y="594995"/>
            <a:ext cx="8876030" cy="56680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补：逻辑运算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255" y="1160145"/>
            <a:ext cx="11005820" cy="5697220"/>
          </a:xfrm>
        </p:spPr>
        <p:txBody>
          <a:bodyPr>
            <a:noAutofit/>
          </a:bodyPr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&gt;&gt;&gt; 3 and 5  #</a:t>
            </a:r>
            <a:r>
              <a:rPr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非零相与，第二个数</a:t>
            </a: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作为整个表达式的值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5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&gt;&gt;&gt; 3 or 0  #</a:t>
            </a:r>
            <a:r>
              <a:rPr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左右，只要一个为非零值，返回这个值为表达式的值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3</a:t>
            </a:r>
            <a:endParaRPr lang="en-US" sz="2600">
              <a:solidFill>
                <a:schemeClr val="tx1"/>
              </a:solidFill>
              <a:latin typeface="Consolas" panose="020B0609020204030204" pitchFamily="49" charset="0"/>
              <a:sym typeface="+mn-ea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&gt;&gt;&gt; 3 not in [1, 2, 3]   #逻辑非运算not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False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&gt;&gt;&gt; 3 is not 5   #not的计算结果只能是True或False之一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1" hangingPunct="1">
              <a:buNone/>
            </a:pPr>
            <a:r>
              <a:rPr lang="en-US" sz="2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True</a:t>
            </a:r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en-US" sz="2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补：赋值</a:t>
            </a:r>
            <a:r>
              <a:t>运算</a:t>
            </a:r>
          </a:p>
        </p:txBody>
      </p:sp>
      <p:graphicFrame>
        <p:nvGraphicFramePr>
          <p:cNvPr id="4" name="Content Placeholder -1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67030" y="2252980"/>
          <a:ext cx="11457940" cy="1400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8520"/>
                <a:gridCol w="5519420"/>
              </a:tblGrid>
              <a:tr h="49212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运算符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32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  <a:endParaRPr lang="zh-CN" altLang="en-US" sz="3200" b="1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8685">
                <a:tc>
                  <a:txBody>
                    <a:bodyPr/>
                    <a:p>
                      <a:pPr>
                        <a:buNone/>
                      </a:pPr>
                      <a:r>
                        <a:rPr sz="3200">
                          <a:sym typeface="+mn-ea"/>
                        </a:rPr>
                        <a:t>=               </a:t>
                      </a:r>
                      <a:endParaRPr sz="3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3200">
                          <a:sym typeface="+mn-ea"/>
                        </a:rPr>
                        <a:t>+= -=     *= /= //= %=       **=</a:t>
                      </a:r>
                      <a:endParaRPr lang="en-US" altLang="zh-CN" sz="32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3200">
                          <a:sym typeface="+mn-ea"/>
                        </a:rPr>
                        <a:t>赋值运算符</a:t>
                      </a:r>
                      <a:endParaRPr lang="zh-CN" altLang="en-US" sz="32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补：赋值运算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2510"/>
            <a:ext cx="11521440" cy="5763260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=               += -=     *= /= //= %=       **=  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复合赋值运算符）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/>
              <a:t>a=b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a+=b    </a:t>
            </a:r>
            <a:r>
              <a:t>等同于   </a:t>
            </a:r>
            <a:r>
              <a:rPr lang="en-US" altLang="zh-CN"/>
              <a:t>a=a+b                 a%=b     </a:t>
            </a:r>
            <a:r>
              <a:t>等同于  </a:t>
            </a:r>
            <a:r>
              <a:rPr lang="en-US" altLang="zh-CN"/>
              <a:t>a=a%b</a:t>
            </a:r>
            <a:endParaRPr lang="en-US" altLang="zh-CN"/>
          </a:p>
          <a:p>
            <a:r>
              <a:rPr lang="en-US" altLang="zh-CN"/>
              <a:t>a-=b     </a:t>
            </a:r>
            <a:r>
              <a:rPr>
                <a:sym typeface="+mn-ea"/>
              </a:rPr>
              <a:t>等同于   </a:t>
            </a:r>
            <a:r>
              <a:rPr lang="en-US" altLang="zh-CN"/>
              <a:t>a=a-b</a:t>
            </a:r>
            <a:r>
              <a:rPr lang="en-US" altLang="zh-CN">
                <a:sym typeface="+mn-ea"/>
              </a:rPr>
              <a:t>                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a*=b     </a:t>
            </a:r>
            <a:r>
              <a:rPr>
                <a:sym typeface="+mn-ea"/>
              </a:rPr>
              <a:t>等同于   </a:t>
            </a:r>
            <a:r>
              <a:rPr lang="en-US" altLang="zh-CN"/>
              <a:t>a=a*b</a:t>
            </a:r>
            <a:r>
              <a:rPr lang="en-US" altLang="zh-CN">
                <a:sym typeface="+mn-ea"/>
              </a:rPr>
              <a:t>                  a**=b     </a:t>
            </a:r>
            <a:r>
              <a:rPr>
                <a:sym typeface="+mn-ea"/>
              </a:rPr>
              <a:t>等同于  </a:t>
            </a:r>
            <a:r>
              <a:rPr lang="en-US" altLang="zh-CN">
                <a:sym typeface="+mn-ea"/>
              </a:rPr>
              <a:t>a=a**</a:t>
            </a:r>
            <a:r>
              <a:rPr lang="en-US" altLang="zh-CN">
                <a:sym typeface="+mn-ea"/>
              </a:rPr>
              <a:t>b</a:t>
            </a:r>
            <a:endParaRPr lang="en-US" altLang="zh-CN">
              <a:sym typeface="+mn-ea"/>
            </a:endParaRPr>
          </a:p>
          <a:p>
            <a:r>
              <a:rPr lang="en-US" altLang="zh-CN"/>
              <a:t>a/=b      </a:t>
            </a:r>
            <a:r>
              <a:rPr>
                <a:sym typeface="+mn-ea"/>
              </a:rPr>
              <a:t>等同于   </a:t>
            </a:r>
            <a:r>
              <a:rPr lang="en-US" altLang="zh-CN"/>
              <a:t>a=a/b</a:t>
            </a:r>
            <a:endParaRPr lang="en-US" altLang="zh-CN"/>
          </a:p>
          <a:p>
            <a:r>
              <a:rPr lang="en-US" altLang="zh-CN"/>
              <a:t>a//=b     </a:t>
            </a:r>
            <a:r>
              <a:rPr>
                <a:sym typeface="+mn-ea"/>
              </a:rPr>
              <a:t>等同于   </a:t>
            </a:r>
            <a:r>
              <a:rPr lang="en-US" altLang="zh-CN"/>
              <a:t>a=a//b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005" y="635"/>
            <a:ext cx="11228070" cy="6998335"/>
          </a:xfrm>
        </p:spPr>
        <p:txBody>
          <a:bodyPr>
            <a:normAutofit fontScale="25000"/>
          </a:bodyPr>
          <a:p>
            <a:r>
              <a:rPr sz="11200" b="1">
                <a:sym typeface="+mn-ea"/>
              </a:rPr>
              <a:t>补：</a:t>
            </a:r>
            <a:r>
              <a:rPr sz="11200" b="1">
                <a:latin typeface="+mn-ea"/>
                <a:ea typeface="+mn-ea"/>
                <a:cs typeface="+mn-ea"/>
                <a:sym typeface="+mn-ea"/>
              </a:rPr>
              <a:t>Python不支持++和--运算符，</a:t>
            </a:r>
            <a:r>
              <a:rPr lang="en-US" altLang="zh-CN" sz="11200" b="1">
                <a:latin typeface="+mn-ea"/>
                <a:ea typeface="+mn-ea"/>
                <a:cs typeface="+mn-ea"/>
                <a:sym typeface="+mn-ea"/>
              </a:rPr>
              <a:t>++ -- </a:t>
            </a:r>
            <a:r>
              <a:rPr sz="11200" b="1">
                <a:latin typeface="+mn-ea"/>
                <a:ea typeface="+mn-ea"/>
                <a:cs typeface="+mn-ea"/>
                <a:sym typeface="+mn-ea"/>
              </a:rPr>
              <a:t>没有什么意义。</a:t>
            </a:r>
            <a:endParaRPr lang="zh-CN" altLang="en-US" sz="11200" b="1" dirty="0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i = 3</a:t>
            </a:r>
            <a:endParaRPr lang="zh-CN" altLang="en-US" sz="96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++i                       #正正得正</a:t>
            </a:r>
            <a:endParaRPr lang="zh-CN" altLang="en-US" sz="96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solidFill>
                  <a:srgbClr val="00B0F0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3</a:t>
            </a:r>
            <a:endParaRPr lang="zh-CN" altLang="en-US" sz="9600" dirty="0">
              <a:solidFill>
                <a:srgbClr val="00B0F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+(+3)                     #与++i等价</a:t>
            </a:r>
            <a:endParaRPr lang="zh-CN" altLang="en-US" sz="96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solidFill>
                  <a:srgbClr val="00B0F0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3</a:t>
            </a:r>
            <a:endParaRPr lang="zh-CN" altLang="en-US" sz="9600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--i                       #负负得正</a:t>
            </a:r>
            <a:endParaRPr lang="zh-CN" altLang="en-US" sz="96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solidFill>
                  <a:srgbClr val="00B0F0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3</a:t>
            </a:r>
            <a:endParaRPr lang="zh-CN" altLang="en-US" sz="9600" dirty="0">
              <a:solidFill>
                <a:srgbClr val="00B0F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&gt;&gt;&gt; -(-i)                     #与--i等价</a:t>
            </a:r>
            <a:endParaRPr lang="zh-CN" altLang="en-US" sz="96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solidFill>
                  <a:srgbClr val="00B0F0"/>
                </a:solidFill>
                <a:latin typeface="Consolas" panose="020B0609020204030204" pitchFamily="49" charset="0"/>
                <a:ea typeface="宋体" panose="02010600030101010101" pitchFamily="2" charset="-122"/>
                <a:sym typeface="+mn-ea"/>
              </a:rPr>
              <a:t>3</a:t>
            </a:r>
            <a:endParaRPr lang="zh-CN" altLang="en-US" sz="9600" dirty="0">
              <a:solidFill>
                <a:srgbClr val="00B0F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latin typeface="Consolas" panose="020B0609020204030204" pitchFamily="49" charset="0"/>
                <a:ea typeface="宋体" panose="02010600030101010101" pitchFamily="2" charset="-122"/>
                <a:sym typeface="Arial" panose="020B0604020202020204" pitchFamily="34" charset="0"/>
              </a:rPr>
              <a:t>&gt;&gt;&gt; i++                       #Python不支持++运算符，语法错误</a:t>
            </a:r>
            <a:endParaRPr lang="zh-CN" altLang="en-US" sz="96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sz="960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sym typeface="Arial" panose="020B0604020202020204" pitchFamily="34" charset="0"/>
              </a:rPr>
              <a:t>SyntaxError: invalid syntax</a:t>
            </a:r>
            <a:endParaRPr lang="zh-CN" altLang="en-US" sz="9600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1008000" y="1160145"/>
            <a:ext cx="105408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2.4.2 </a:t>
            </a:r>
            <a:r>
              <a:rPr lang="zh-CN" altLang="en-US" dirty="0"/>
              <a:t>位运算*（选修）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2122821" y="3298059"/>
            <a:ext cx="1628101" cy="1041554"/>
          </a:xfrm>
          <a:prstGeom prst="hexagon">
            <a:avLst/>
          </a:prstGeom>
          <a:solidFill>
            <a:schemeClr val="accent1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按位与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&amp;</a:t>
            </a:r>
            <a:endParaRPr lang="zh-CN" altLang="en-US" sz="3600" dirty="0"/>
          </a:p>
        </p:txBody>
      </p:sp>
      <p:sp>
        <p:nvSpPr>
          <p:cNvPr id="6" name="六边形 5"/>
          <p:cNvSpPr/>
          <p:nvPr/>
        </p:nvSpPr>
        <p:spPr>
          <a:xfrm>
            <a:off x="3610709" y="2729251"/>
            <a:ext cx="1628101" cy="1041554"/>
          </a:xfrm>
          <a:prstGeom prst="hexagon">
            <a:avLst/>
          </a:prstGeom>
          <a:solidFill>
            <a:schemeClr val="accent1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按位或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13" name="六边形 12"/>
          <p:cNvSpPr/>
          <p:nvPr/>
        </p:nvSpPr>
        <p:spPr>
          <a:xfrm>
            <a:off x="5087596" y="3294874"/>
            <a:ext cx="1628101" cy="1041554"/>
          </a:xfrm>
          <a:prstGeom prst="hexagon">
            <a:avLst/>
          </a:prstGeom>
          <a:solidFill>
            <a:schemeClr val="accent1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zh-CN" altLang="en-US" sz="2000" dirty="0" smtClean="0"/>
              <a:t>按位异或</a:t>
            </a:r>
            <a:endParaRPr lang="en-US" altLang="zh-CN" sz="2000" dirty="0" smtClean="0"/>
          </a:p>
          <a:p>
            <a:pPr algn="ctr"/>
            <a:r>
              <a:rPr lang="en-US" altLang="zh-CN" sz="3600" dirty="0"/>
              <a:t>^</a:t>
            </a:r>
            <a:endParaRPr lang="zh-CN" altLang="en-US" sz="3600" dirty="0"/>
          </a:p>
        </p:txBody>
      </p:sp>
      <p:sp>
        <p:nvSpPr>
          <p:cNvPr id="14" name="六边形 13"/>
          <p:cNvSpPr/>
          <p:nvPr/>
        </p:nvSpPr>
        <p:spPr>
          <a:xfrm>
            <a:off x="6564483" y="2714849"/>
            <a:ext cx="1628101" cy="1041554"/>
          </a:xfrm>
          <a:prstGeom prst="hexagon">
            <a:avLst/>
          </a:prstGeom>
          <a:solidFill>
            <a:schemeClr val="accent1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zh-CN" altLang="en-US" sz="2000" dirty="0" smtClean="0"/>
              <a:t>按位取反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~</a:t>
            </a:r>
            <a:endParaRPr lang="zh-CN" altLang="en-US" sz="3600" dirty="0"/>
          </a:p>
        </p:txBody>
      </p:sp>
      <p:sp>
        <p:nvSpPr>
          <p:cNvPr id="15" name="六边形 14"/>
          <p:cNvSpPr/>
          <p:nvPr/>
        </p:nvSpPr>
        <p:spPr>
          <a:xfrm>
            <a:off x="8041370" y="3294874"/>
            <a:ext cx="1628101" cy="1041554"/>
          </a:xfrm>
          <a:prstGeom prst="hexagon">
            <a:avLst/>
          </a:prstGeom>
          <a:solidFill>
            <a:schemeClr val="accent1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zh-CN" altLang="en-US" sz="2000" dirty="0" smtClean="0"/>
              <a:t>按位左移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&lt;&lt;</a:t>
            </a:r>
            <a:endParaRPr lang="zh-CN" altLang="en-US" sz="3600" dirty="0"/>
          </a:p>
        </p:txBody>
      </p:sp>
      <p:sp>
        <p:nvSpPr>
          <p:cNvPr id="16" name="六边形 15"/>
          <p:cNvSpPr/>
          <p:nvPr/>
        </p:nvSpPr>
        <p:spPr>
          <a:xfrm>
            <a:off x="9518257" y="2714849"/>
            <a:ext cx="1628101" cy="1041554"/>
          </a:xfrm>
          <a:prstGeom prst="hexagon">
            <a:avLst/>
          </a:prstGeom>
          <a:solidFill>
            <a:schemeClr val="accent1"/>
          </a:solidFill>
          <a:ln w="76200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zh-CN" altLang="en-US" sz="2000" dirty="0" smtClean="0"/>
              <a:t>按位右移</a:t>
            </a:r>
            <a:endParaRPr lang="en-US" altLang="zh-CN" sz="2000" dirty="0" smtClean="0"/>
          </a:p>
          <a:p>
            <a:pPr algn="ctr"/>
            <a:r>
              <a:rPr lang="en-US" altLang="zh-CN" sz="3600" dirty="0" smtClean="0"/>
              <a:t>&gt;&gt;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2.4.3 </a:t>
            </a:r>
            <a:r>
              <a:rPr lang="zh-CN" altLang="en-US" dirty="0" smtClean="0"/>
              <a:t>运算</a:t>
            </a:r>
            <a:r>
              <a:rPr lang="zh-CN" altLang="en-US" dirty="0"/>
              <a:t>优先级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9617710" cy="5180965"/>
          </a:xfrm>
        </p:spPr>
        <p:txBody>
          <a:bodyPr/>
          <a:lstStyle/>
          <a:p>
            <a:r>
              <a:rPr lang="zh-CN" altLang="en-US" dirty="0"/>
              <a:t>优先级高的</a:t>
            </a:r>
            <a:r>
              <a:rPr lang="zh-CN" altLang="en-US" dirty="0" smtClean="0"/>
              <a:t>先算</a:t>
            </a:r>
            <a:r>
              <a:rPr lang="zh-CN" altLang="en-US" dirty="0"/>
              <a:t>，优先级低的</a:t>
            </a:r>
            <a:r>
              <a:rPr lang="zh-CN" altLang="en-US" dirty="0" smtClean="0"/>
              <a:t>后算。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圆括号</a:t>
            </a:r>
            <a:r>
              <a:rPr lang="en-US" altLang="zh-CN" dirty="0"/>
              <a:t>()</a:t>
            </a:r>
            <a:r>
              <a:rPr lang="zh-CN" altLang="en-US" dirty="0"/>
              <a:t>的优先级</a:t>
            </a:r>
            <a:r>
              <a:rPr lang="zh-CN" altLang="en-US" dirty="0" smtClean="0"/>
              <a:t>最高。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运算符优先级从高到低见下</a:t>
            </a:r>
            <a:r>
              <a:rPr lang="zh-CN" altLang="en-US" dirty="0" smtClean="0"/>
              <a:t>表。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403860" y="188595"/>
          <a:ext cx="11362055" cy="6603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430"/>
                <a:gridCol w="6397625"/>
              </a:tblGrid>
              <a:tr h="595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/>
                        <a:t>运算符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描述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5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**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幂指数</a:t>
                      </a:r>
                      <a:r>
                        <a:rPr lang="zh-CN" altLang="en-US" sz="2800">
                          <a:sym typeface="+mn-ea"/>
                        </a:rPr>
                        <a:t> (最高优先级)</a:t>
                      </a:r>
                      <a:endParaRPr lang="zh-CN" altLang="en-US" sz="2800"/>
                    </a:p>
                  </a:txBody>
                  <a:tcPr/>
                </a:tc>
              </a:tr>
              <a:tr h="5949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+ -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正号、负号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62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* / % //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乘，除，实除、整除、求余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5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+ -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加法减法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5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&lt;= &lt; &gt; &gt;=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比较运算符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5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&lt;&gt; == !=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等于运算符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4995">
                <a:tc>
                  <a:txBody>
                    <a:bodyPr/>
                    <a:p>
                      <a:pPr>
                        <a:buNone/>
                      </a:pPr>
                      <a:r>
                        <a:rPr sz="2800">
                          <a:sym typeface="+mn-ea"/>
                        </a:rPr>
                        <a:t>=    += -= *= /= //= %=      **=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赋值运算符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5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is        is not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身份运算符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5962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in        not in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成员运算符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  <a:tr h="6470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not      and       or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ym typeface="+mn-ea"/>
                        </a:rPr>
                        <a:t>逻辑运算符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标识符（变量）</a:t>
            </a:r>
            <a:r>
              <a:rPr lang="zh-CN" altLang="en-US"/>
              <a:t>命名规则：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" y="1160145"/>
            <a:ext cx="12129770" cy="5789930"/>
          </a:xfrm>
        </p:spPr>
        <p:txBody>
          <a:bodyPr>
            <a:noAutofit/>
          </a:bodyPr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Char char="§"/>
            </a:pP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在定义变量名的时候，需要注意以下问题：</a:t>
            </a:r>
            <a:endParaRPr lang="zh-CN" altLang="en-US" sz="2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变量名</a:t>
            </a:r>
            <a:r>
              <a:rPr sz="23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必须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以字母或下划线开头，但以下划线开头的变量在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Python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中有特殊含义；</a:t>
            </a:r>
            <a:endParaRPr lang="zh-CN" altLang="en-US" sz="2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变量名中</a:t>
            </a:r>
            <a:r>
              <a:rPr sz="23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不能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有空格以及标点符号（括号、引号、逗号、斜线、反斜线、冒号、句号、问号等等）；</a:t>
            </a:r>
            <a:endParaRPr lang="zh-CN" altLang="en-US" sz="2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z="23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不能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使用关键字作变量名，可以导入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keyword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模块后使用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print(keyword.kwlist)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查看所有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Python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关键字；</a:t>
            </a:r>
            <a:endParaRPr lang="en-US" altLang="zh-CN" sz="2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z="23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不建议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使用系统内置的模块名、类型名或函数名以及已导入的模块名及其成员名作变量名，这将会改变其类型和含义，可以通过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dir(__builtins__)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查看所有内置模块、类型和函数；</a:t>
            </a:r>
            <a:endParaRPr lang="zh-CN" altLang="en-US" sz="2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变量名对英文字母的</a:t>
            </a:r>
            <a:r>
              <a:rPr sz="23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大小写敏感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，例如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student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Student</a:t>
            </a:r>
            <a:r>
              <a:rPr sz="23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是不同的变量。</a:t>
            </a:r>
            <a:endParaRPr lang="zh-CN" altLang="en-US" sz="2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2.5 </a:t>
            </a:r>
            <a:r>
              <a:rPr lang="zh-CN" altLang="en-US" dirty="0">
                <a:latin typeface="+mj-lt"/>
                <a:ea typeface="+mj-ea"/>
                <a:sym typeface="+mn-ea"/>
              </a:rPr>
              <a:t>常用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系统函数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内置函数</a:t>
            </a:r>
            <a:r>
              <a:rPr lang="en-US" altLang="zh-CN"/>
              <a:t>----</a:t>
            </a:r>
            <a:r>
              <a:t>直接使用</a:t>
            </a:r>
            <a:endParaRPr lang="zh-CN" altLang="en-US"/>
          </a:p>
          <a:p>
            <a:r>
              <a:rPr lang="zh-CN" altLang="en-US"/>
              <a:t>标准库函数</a:t>
            </a:r>
            <a:r>
              <a:rPr lang="en-US" altLang="zh-CN"/>
              <a:t>----import</a:t>
            </a:r>
            <a:r>
              <a:t>引用</a:t>
            </a:r>
            <a:r>
              <a:rPr lang="en-US" altLang="zh-CN">
                <a:sym typeface="+mn-ea"/>
              </a:rPr>
              <a:t>---</a:t>
            </a:r>
            <a:r>
              <a:rPr>
                <a:sym typeface="+mn-ea"/>
              </a:rPr>
              <a:t>使用</a:t>
            </a:r>
            <a:endParaRPr lang="zh-CN" altLang="en-US"/>
          </a:p>
          <a:p>
            <a:r>
              <a:rPr lang="zh-CN" altLang="en-US"/>
              <a:t>扩展库函数</a:t>
            </a:r>
            <a:r>
              <a:rPr lang="en-US" altLang="zh-CN"/>
              <a:t>----pip</a:t>
            </a:r>
            <a:r>
              <a:t>安装</a:t>
            </a:r>
            <a:r>
              <a:rPr lang="en-US" altLang="zh-CN"/>
              <a:t>---import</a:t>
            </a:r>
            <a:r>
              <a:t>引用</a:t>
            </a:r>
            <a:r>
              <a:rPr lang="en-US" altLang="zh-CN">
                <a:sym typeface="+mn-ea"/>
              </a:rPr>
              <a:t>---</a:t>
            </a:r>
            <a:r>
              <a:rPr>
                <a:sym typeface="+mn-ea"/>
              </a:rPr>
              <a:t>使用</a:t>
            </a:r>
            <a:endParaRPr>
              <a:sym typeface="+mn-ea"/>
            </a:endParaRPr>
          </a:p>
          <a:p>
            <a:r>
              <a:t>用户自定义函数或自定义库函数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2.5.1 </a:t>
            </a:r>
            <a:r>
              <a:rPr lang="zh-CN" altLang="en-US" dirty="0" smtClean="0"/>
              <a:t>常用</a:t>
            </a:r>
            <a:r>
              <a:rPr lang="zh-CN" altLang="en-US" dirty="0"/>
              <a:t>内置函数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402570" cy="5180965"/>
          </a:xfrm>
        </p:spPr>
        <p:txBody>
          <a:bodyPr>
            <a:normAutofit/>
          </a:bodyPr>
          <a:lstStyle/>
          <a:p>
            <a:r>
              <a:rPr lang="zh-CN" altLang="en-US" dirty="0"/>
              <a:t>内置函数包含在模块</a:t>
            </a:r>
            <a:r>
              <a:t>builtins</a:t>
            </a:r>
            <a:r>
              <a:rPr lang="zh-CN" altLang="en-US" dirty="0"/>
              <a:t>中</a:t>
            </a:r>
            <a:endParaRPr lang="zh-CN" altLang="en-US" dirty="0"/>
          </a:p>
          <a:p>
            <a:endParaRPr lang="zh-CN" altLang="en-US" dirty="0"/>
          </a:p>
          <a:p>
            <a:pPr eaLnBrk="1" hangingPunct="1">
              <a:buSzPct val="90000"/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执行命令</a:t>
            </a:r>
            <a:endParaRPr lang="zh-CN" altLang="en-US" dirty="0"/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>
                <a:sym typeface="+mn-ea"/>
              </a:rPr>
              <a:t>&gt;&gt;&gt; dir(__builtins__)</a:t>
            </a:r>
            <a:endParaRPr>
              <a:sym typeface="+mn-ea"/>
            </a:endParaRP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endParaRPr dirty="0"/>
          </a:p>
          <a:p>
            <a:r>
              <a:rPr lang="zh-CN" altLang="en-US" dirty="0"/>
              <a:t>内置函数可以直接调用，不需要使用</a:t>
            </a:r>
            <a:r>
              <a:rPr lang="en-US" altLang="zh-CN" dirty="0"/>
              <a:t>import</a:t>
            </a:r>
            <a:r>
              <a:rPr lang="zh-CN" altLang="en-US" dirty="0"/>
              <a:t>命令引用</a:t>
            </a:r>
            <a:r>
              <a:rPr lang="zh-CN" altLang="en-US" dirty="0" smtClean="0"/>
              <a:t>库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2.5.1 </a:t>
            </a:r>
            <a:r>
              <a:rPr smtClean="0">
                <a:sym typeface="+mn-ea"/>
              </a:rPr>
              <a:t>常用</a:t>
            </a:r>
            <a:r>
              <a:rPr>
                <a:sym typeface="+mn-ea"/>
              </a:rPr>
              <a:t>内置函数</a:t>
            </a:r>
            <a:endParaRPr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925" y="1160145"/>
          <a:ext cx="10852150" cy="540004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371090"/>
                <a:gridCol w="2082165"/>
                <a:gridCol w="2014220"/>
                <a:gridCol w="1908175"/>
                <a:gridCol w="2476500"/>
              </a:tblGrid>
              <a:tr h="360045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abs()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all()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any()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ascii()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bin()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bool()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bytearray()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bytes()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callable()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chr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classmethod()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compile()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complex()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copyright()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credits()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delattr()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dict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dir()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divmod()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enumerate()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eval()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exec()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exit()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filter()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float()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format()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frozenset()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getattr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globals()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hasattr()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hash()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help()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hex()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B0F0"/>
                          </a:solidFill>
                          <a:effectLst/>
                        </a:rPr>
                        <a:t>id()</a:t>
                      </a:r>
                      <a:endParaRPr lang="en-US" sz="1800" b="1" kern="10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input()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int()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isinstance()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issubclass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iter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len()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license()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list()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locals()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map()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max()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memoryview()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min()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next()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object()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oct()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open()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ord()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pow()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print()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property()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quit()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range()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repr()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reversed()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round()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set()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setattr()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slice()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sorted()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staticmethod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str()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sum()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super()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tuple()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B0F0"/>
                          </a:solidFill>
                          <a:effectLst/>
                        </a:rPr>
                        <a:t>type()</a:t>
                      </a:r>
                      <a:endParaRPr lang="en-US" sz="1800" b="1" kern="1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vars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zip()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1</a:t>
            </a:r>
            <a:r>
              <a:rPr smtClean="0">
                <a:sym typeface="+mn-ea"/>
              </a:rPr>
              <a:t>、地址和类型</a:t>
            </a:r>
            <a:endParaRPr smtClean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id()              </a:t>
            </a:r>
            <a:r>
              <a:rPr b="1">
                <a:solidFill>
                  <a:srgbClr val="FF0000"/>
                </a:solidFill>
              </a:rPr>
              <a:t>查看地址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type()          </a:t>
            </a:r>
            <a:r>
              <a:rPr b="1">
                <a:solidFill>
                  <a:srgbClr val="FF0000"/>
                </a:solidFill>
              </a:rPr>
              <a:t>查看类型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/>
          </a:p>
          <a:p>
            <a:r>
              <a:rPr lang="en-US" b="1">
                <a:sym typeface="+mn-ea"/>
              </a:rPr>
              <a:t>isinstance()   </a:t>
            </a:r>
            <a:r>
              <a:rPr b="1">
                <a:sym typeface="+mn-ea"/>
              </a:rPr>
              <a:t>判断一个对象是否是某个类型</a:t>
            </a:r>
            <a:endParaRPr b="1"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398780"/>
            <a:ext cx="10852150" cy="5942330"/>
          </a:xfrm>
        </p:spPr>
        <p:txBody>
          <a:bodyPr>
            <a:normAutofit fontScale="90000" lnSpcReduction="10000"/>
          </a:bodyPr>
          <a:p>
            <a:r>
              <a:rPr lang="en-US" b="1">
                <a:sym typeface="+mn-ea"/>
              </a:rPr>
              <a:t>isinstance()   </a:t>
            </a:r>
            <a:r>
              <a:rPr b="1">
                <a:sym typeface="+mn-ea"/>
              </a:rPr>
              <a:t>判断一个对象是否是某个类型</a:t>
            </a:r>
            <a:endParaRPr b="1">
              <a:sym typeface="+mn-ea"/>
            </a:endParaRPr>
          </a:p>
          <a:p>
            <a:endParaRPr b="1">
              <a:sym typeface="+mn-ea"/>
            </a:endParaRPr>
          </a:p>
          <a:p>
            <a:endParaRPr b="1">
              <a:sym typeface="+mn-ea"/>
            </a:endParaRPr>
          </a:p>
          <a:p>
            <a:r>
              <a:rPr lang="zh-CN" altLang="en-US"/>
              <a:t>&gt;&gt;&gt;a = 2</a:t>
            </a:r>
            <a:endParaRPr lang="zh-CN" altLang="en-US"/>
          </a:p>
          <a:p>
            <a:r>
              <a:rPr lang="zh-CN" altLang="en-US"/>
              <a:t>&gt;&gt;&gt; isinstance (a,int)</a:t>
            </a:r>
            <a:endParaRPr lang="zh-CN" altLang="en-US"/>
          </a:p>
          <a:p>
            <a:r>
              <a:rPr lang="zh-CN" altLang="en-US">
                <a:solidFill>
                  <a:schemeClr val="accent2"/>
                </a:solidFill>
              </a:rPr>
              <a:t>True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/>
              <a:t>&gt;&gt;&gt; isinstance (a,str)</a:t>
            </a:r>
            <a:endParaRPr lang="zh-CN" altLang="en-US"/>
          </a:p>
          <a:p>
            <a:r>
              <a:rPr lang="zh-CN" altLang="en-US">
                <a:solidFill>
                  <a:schemeClr val="accent2"/>
                </a:solidFill>
              </a:rPr>
              <a:t>False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/>
              <a:t>&gt;&gt;&gt; isinstance (a,(str,int,list))    # 是元组中的一个返回 True</a:t>
            </a:r>
            <a:endParaRPr lang="zh-CN" altLang="en-US"/>
          </a:p>
          <a:p>
            <a:r>
              <a:rPr lang="zh-CN" altLang="en-US">
                <a:solidFill>
                  <a:schemeClr val="accent2"/>
                </a:solidFill>
              </a:rPr>
              <a:t>True</a:t>
            </a:r>
            <a:endParaRPr lang="zh-CN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t>、强制格式转换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4563745" cy="5180965"/>
          </a:xfrm>
        </p:spPr>
        <p:txBody>
          <a:bodyPr>
            <a:noAutofit/>
          </a:bodyPr>
          <a:p>
            <a:r>
              <a:rPr>
                <a:solidFill>
                  <a:schemeClr val="tx1"/>
                </a:solidFill>
                <a:sym typeface="+mn-ea"/>
              </a:rPr>
              <a:t>基本数据类型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int()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float()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complex()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bool()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str()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  <a:p>
            <a:endParaRPr lang="en-US" altLang="zh-CN" sz="1900" b="1"/>
          </a:p>
          <a:p>
            <a:endParaRPr lang="en-US" altLang="zh-CN" sz="900" b="1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7293610" y="1246505"/>
            <a:ext cx="4898390" cy="518096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复合数据类型</a:t>
            </a:r>
            <a:endParaRPr lang="zh-CN" altLang="en-US" sz="2400" b="1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list()</a:t>
            </a:r>
            <a:endParaRPr lang="en-US" altLang="zh-CN" sz="2400" b="1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tuple()</a:t>
            </a:r>
            <a:endParaRPr lang="en-US" altLang="zh-CN" sz="2400" b="1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set()</a:t>
            </a:r>
            <a:endParaRPr lang="en-US" altLang="zh-CN" sz="2400" b="1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  <a:p>
            <a:pPr lvl="1"/>
            <a:r>
              <a:rPr lang="en-US" altLang="zh-CN" sz="24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frozenset()</a:t>
            </a:r>
            <a:endParaRPr lang="en-US" altLang="zh-CN" sz="2400" b="1" u="none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ea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dict()</a:t>
            </a:r>
            <a:endParaRPr lang="en-US" altLang="zh-CN" sz="2400" b="1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635"/>
            <a:ext cx="11034395" cy="6918325"/>
          </a:xfrm>
        </p:spPr>
        <p:txBody>
          <a:bodyPr>
            <a:normAutofit fontScale="80000"/>
          </a:bodyPr>
          <a:p>
            <a:r>
              <a:rPr lang="zh-CN" altLang="en-US" b="1"/>
              <a:t>&gt;&gt;&gt; int(7.4)     </a:t>
            </a:r>
            <a:r>
              <a:rPr lang="en-US" altLang="zh-CN" b="1"/>
              <a:t>#</a:t>
            </a:r>
            <a:r>
              <a:rPr b="1"/>
              <a:t>转换成整数</a:t>
            </a:r>
            <a:endParaRPr lang="zh-CN" altLang="en-US" b="1"/>
          </a:p>
          <a:p>
            <a:r>
              <a:rPr lang="zh-CN" altLang="en-US" b="1"/>
              <a:t>7</a:t>
            </a:r>
            <a:endParaRPr lang="zh-CN" altLang="en-US" b="1"/>
          </a:p>
          <a:p>
            <a:r>
              <a:rPr lang="zh-CN" altLang="en-US" b="1"/>
              <a:t>&gt;&gt;&gt; float(5)     </a:t>
            </a:r>
            <a:r>
              <a:rPr lang="en-US" altLang="zh-CN" b="1"/>
              <a:t>#</a:t>
            </a:r>
            <a:r>
              <a:rPr b="1"/>
              <a:t>转换成浮点数</a:t>
            </a:r>
            <a:endParaRPr lang="zh-CN" altLang="en-US" b="1"/>
          </a:p>
          <a:p>
            <a:r>
              <a:rPr lang="zh-CN" altLang="en-US" b="1"/>
              <a:t>5.0</a:t>
            </a:r>
            <a:endParaRPr lang="zh-CN" altLang="en-US" b="1"/>
          </a:p>
          <a:p>
            <a:r>
              <a:rPr lang="zh-CN" altLang="en-US" b="1"/>
              <a:t>&gt;&gt;&gt; complex(1,2)   </a:t>
            </a:r>
            <a:r>
              <a:rPr lang="en-US" altLang="zh-CN" b="1"/>
              <a:t>#</a:t>
            </a:r>
            <a:r>
              <a:rPr b="1"/>
              <a:t>第一个参数是实部，第二个参数是虚部</a:t>
            </a:r>
            <a:endParaRPr lang="zh-CN" altLang="en-US" b="1"/>
          </a:p>
          <a:p>
            <a:r>
              <a:rPr lang="zh-CN" altLang="en-US" b="1"/>
              <a:t>(1+2j)</a:t>
            </a:r>
            <a:endParaRPr lang="zh-CN" altLang="en-US" b="1"/>
          </a:p>
          <a:p>
            <a:r>
              <a:rPr lang="zh-CN" altLang="en-US" b="1"/>
              <a:t>&gt;&gt;&gt; bool(8)     </a:t>
            </a:r>
            <a:r>
              <a:rPr lang="en-US" altLang="zh-CN" b="1"/>
              <a:t>#</a:t>
            </a:r>
            <a:r>
              <a:rPr b="1"/>
              <a:t>非零值和零值转换成</a:t>
            </a:r>
            <a:r>
              <a:rPr lang="en-US" altLang="zh-CN" b="1"/>
              <a:t>True</a:t>
            </a:r>
            <a:r>
              <a:rPr b="1"/>
              <a:t>和</a:t>
            </a:r>
            <a:r>
              <a:rPr lang="en-US" altLang="zh-CN" b="1"/>
              <a:t>False</a:t>
            </a:r>
            <a:endParaRPr lang="zh-CN" altLang="en-US" b="1"/>
          </a:p>
          <a:p>
            <a:r>
              <a:rPr lang="zh-CN" altLang="en-US" b="1"/>
              <a:t>True</a:t>
            </a:r>
            <a:endParaRPr lang="zh-CN" altLang="en-US" b="1"/>
          </a:p>
          <a:p>
            <a:r>
              <a:rPr lang="zh-CN" altLang="en-US" b="1"/>
              <a:t>&gt;&gt;&gt; str(7.12)   </a:t>
            </a:r>
            <a:r>
              <a:rPr lang="en-US" altLang="zh-CN" b="1"/>
              <a:t>#</a:t>
            </a:r>
            <a:r>
              <a:rPr b="1"/>
              <a:t>数值转换成字符串</a:t>
            </a:r>
            <a:endParaRPr lang="zh-CN" altLang="en-US" b="1"/>
          </a:p>
          <a:p>
            <a:r>
              <a:rPr lang="zh-CN" altLang="en-US" b="1"/>
              <a:t>'7.12'</a:t>
            </a:r>
            <a:endParaRPr lang="zh-CN" altLang="en-US" b="1"/>
          </a:p>
          <a:p>
            <a:r>
              <a:rPr lang="zh-CN" altLang="en-US" b="1"/>
              <a:t>&gt;&gt;&gt; str([1,2,3])  </a:t>
            </a:r>
            <a:r>
              <a:rPr lang="en-US" altLang="zh-CN" b="1"/>
              <a:t>#</a:t>
            </a:r>
            <a:r>
              <a:rPr b="1"/>
              <a:t>把序列转换成字符串</a:t>
            </a:r>
            <a:endParaRPr lang="zh-CN" altLang="en-US" b="1"/>
          </a:p>
          <a:p>
            <a:r>
              <a:rPr lang="zh-CN" altLang="en-US" b="1"/>
              <a:t>'[1, 2, 3]'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593840" y="635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rgbClr val="FF0000"/>
                </a:solidFill>
                <a:sym typeface="+mn-ea"/>
              </a:rPr>
              <a:t>基本数据类型的强制格式转换</a:t>
            </a:r>
            <a:endParaRPr lang="zh-CN" altLang="en-US" sz="3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35"/>
            <a:ext cx="10852150" cy="6858000"/>
          </a:xfrm>
        </p:spPr>
        <p:txBody>
          <a:bodyPr>
            <a:normAutofit fontScale="80000"/>
          </a:bodyPr>
          <a:p>
            <a:r>
              <a:rPr lang="zh-CN" altLang="en-US" b="1">
                <a:solidFill>
                  <a:srgbClr val="00B050"/>
                </a:solidFill>
              </a:rPr>
              <a:t>&gt;&gt;&gt; list((4,5,6))  </a:t>
            </a:r>
            <a:r>
              <a:rPr lang="en-US" altLang="zh-CN" b="1">
                <a:solidFill>
                  <a:srgbClr val="00B050"/>
                </a:solidFill>
              </a:rPr>
              <a:t>#</a:t>
            </a:r>
            <a:r>
              <a:rPr b="1">
                <a:solidFill>
                  <a:srgbClr val="00B050"/>
                </a:solidFill>
              </a:rPr>
              <a:t>融化元组</a:t>
            </a:r>
            <a:endParaRPr lang="zh-CN" altLang="en-US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00B050"/>
                </a:solidFill>
              </a:rPr>
              <a:t>[4, 5, 6]</a:t>
            </a:r>
            <a:endParaRPr lang="zh-CN" altLang="en-US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00B050"/>
                </a:solidFill>
              </a:rPr>
              <a:t>&gt;&gt;&gt; tuple([4,5,6])  </a:t>
            </a:r>
            <a:r>
              <a:rPr lang="en-US" altLang="zh-CN" b="1">
                <a:solidFill>
                  <a:srgbClr val="00B050"/>
                </a:solidFill>
              </a:rPr>
              <a:t>#</a:t>
            </a:r>
            <a:r>
              <a:rPr b="1">
                <a:solidFill>
                  <a:srgbClr val="00B050"/>
                </a:solidFill>
              </a:rPr>
              <a:t>冰冻列表</a:t>
            </a:r>
            <a:endParaRPr lang="zh-CN" altLang="en-US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00B050"/>
                </a:solidFill>
              </a:rPr>
              <a:t>(4, 5, 6)</a:t>
            </a:r>
            <a:endParaRPr lang="zh-CN" altLang="en-US" b="1">
              <a:solidFill>
                <a:srgbClr val="00B050"/>
              </a:solidFill>
            </a:endParaRPr>
          </a:p>
          <a:p>
            <a:r>
              <a:rPr b="1">
                <a:solidFill>
                  <a:schemeClr val="accent2"/>
                </a:solidFill>
                <a:sym typeface="+mn-ea"/>
              </a:rPr>
              <a:t>&gt;&gt;&gt; list({1,2,3})</a:t>
            </a:r>
            <a:r>
              <a:rPr lang="zh-CN" altLang="en-US" b="1">
                <a:solidFill>
                  <a:schemeClr val="accent2"/>
                </a:solidFill>
              </a:rPr>
              <a:t>     </a:t>
            </a:r>
            <a:r>
              <a:rPr lang="en-US" altLang="zh-CN" b="1">
                <a:solidFill>
                  <a:schemeClr val="accent2"/>
                </a:solidFill>
              </a:rPr>
              <a:t>#</a:t>
            </a:r>
            <a:r>
              <a:rPr b="1">
                <a:solidFill>
                  <a:schemeClr val="accent2"/>
                </a:solidFill>
              </a:rPr>
              <a:t>集合转列表</a:t>
            </a:r>
            <a:endParaRPr lang="zh-CN" altLang="en-US" b="1">
              <a:solidFill>
                <a:schemeClr val="accent2"/>
              </a:solidFill>
            </a:endParaRPr>
          </a:p>
          <a:p>
            <a:r>
              <a:rPr b="1">
                <a:solidFill>
                  <a:schemeClr val="accent2"/>
                </a:solidFill>
                <a:sym typeface="+mn-ea"/>
              </a:rPr>
              <a:t>[1, 2, 3]</a:t>
            </a:r>
            <a:endParaRPr b="1">
              <a:solidFill>
                <a:schemeClr val="accent2"/>
              </a:solidFill>
              <a:sym typeface="+mn-ea"/>
            </a:endParaRPr>
          </a:p>
          <a:p>
            <a:r>
              <a:rPr lang="zh-CN" altLang="en-US" b="1">
                <a:solidFill>
                  <a:schemeClr val="accent2"/>
                </a:solidFill>
              </a:rPr>
              <a:t>&gt;&gt;&gt; set([1,2,3,3])  </a:t>
            </a:r>
            <a:r>
              <a:rPr lang="en-US" altLang="zh-CN" b="1">
                <a:solidFill>
                  <a:schemeClr val="accent2"/>
                </a:solidFill>
              </a:rPr>
              <a:t>#</a:t>
            </a:r>
            <a:r>
              <a:rPr b="1">
                <a:solidFill>
                  <a:schemeClr val="accent2"/>
                </a:solidFill>
              </a:rPr>
              <a:t>列表转集合</a:t>
            </a:r>
            <a:endParaRPr lang="zh-CN" altLang="en-US" b="1">
              <a:solidFill>
                <a:schemeClr val="accent2"/>
              </a:solidFill>
            </a:endParaRPr>
          </a:p>
          <a:p>
            <a:r>
              <a:rPr lang="zh-CN" altLang="en-US" b="1">
                <a:solidFill>
                  <a:schemeClr val="accent2"/>
                </a:solidFill>
              </a:rPr>
              <a:t>{1, 2, 3}</a:t>
            </a:r>
            <a:endParaRPr lang="zh-CN" altLang="en-US" b="1">
              <a:solidFill>
                <a:schemeClr val="accent2"/>
              </a:solidFill>
            </a:endParaRPr>
          </a:p>
          <a:p>
            <a:pPr algn="l"/>
            <a:r>
              <a:rPr b="1">
                <a:solidFill>
                  <a:srgbClr val="C00000"/>
                </a:solidFill>
                <a:sym typeface="+mn-ea"/>
              </a:rPr>
              <a:t>&gt;&gt;&gt; list({1:'a',2:'b',3:'c'})  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#</a:t>
            </a:r>
            <a:r>
              <a:rPr b="1">
                <a:solidFill>
                  <a:srgbClr val="C00000"/>
                </a:solidFill>
                <a:sym typeface="+mn-ea"/>
              </a:rPr>
              <a:t>字典转列表，只取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key</a:t>
            </a:r>
            <a:r>
              <a:rPr b="1">
                <a:solidFill>
                  <a:srgbClr val="C00000"/>
                </a:solidFill>
                <a:sym typeface="+mn-ea"/>
              </a:rPr>
              <a:t>值</a:t>
            </a:r>
            <a:endParaRPr lang="zh-CN" altLang="en-US" b="1">
              <a:solidFill>
                <a:srgbClr val="C00000"/>
              </a:solidFill>
            </a:endParaRPr>
          </a:p>
          <a:p>
            <a:pPr algn="l"/>
            <a:r>
              <a:rPr b="1">
                <a:solidFill>
                  <a:srgbClr val="C00000"/>
                </a:solidFill>
                <a:sym typeface="+mn-ea"/>
              </a:rPr>
              <a:t>[1, 2, 3]</a:t>
            </a:r>
            <a:endParaRPr lang="zh-CN" altLang="en-US" b="1">
              <a:solidFill>
                <a:srgbClr val="C00000"/>
              </a:solidFill>
            </a:endParaRPr>
          </a:p>
          <a:p>
            <a:pPr algn="l"/>
            <a:r>
              <a:rPr b="1">
                <a:solidFill>
                  <a:srgbClr val="C00000"/>
                </a:solidFill>
                <a:sym typeface="+mn-ea"/>
              </a:rPr>
              <a:t>&gt;&gt;&gt; dict() 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#</a:t>
            </a:r>
            <a:r>
              <a:rPr b="1">
                <a:solidFill>
                  <a:srgbClr val="C00000"/>
                </a:solidFill>
                <a:sym typeface="+mn-ea"/>
              </a:rPr>
              <a:t>新建一个空字典</a:t>
            </a:r>
            <a:endParaRPr lang="zh-CN" altLang="en-US" b="1">
              <a:solidFill>
                <a:srgbClr val="C00000"/>
              </a:solidFill>
              <a:sym typeface="+mn-ea"/>
            </a:endParaRPr>
          </a:p>
          <a:p>
            <a:pPr algn="l"/>
            <a:r>
              <a:rPr b="1">
                <a:solidFill>
                  <a:srgbClr val="C00000"/>
                </a:solidFill>
                <a:sym typeface="+mn-ea"/>
              </a:rPr>
              <a:t>{}</a:t>
            </a:r>
            <a:endParaRPr lang="zh-CN" altLang="en-US" b="1">
              <a:solidFill>
                <a:srgbClr val="C00000"/>
              </a:solidFill>
            </a:endParaRPr>
          </a:p>
          <a:p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93840" y="635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ym typeface="+mn-ea"/>
              </a:rPr>
              <a:t>复合</a:t>
            </a:r>
            <a:r>
              <a:rPr lang="zh-CN" altLang="en-US" sz="3200">
                <a:sym typeface="+mn-ea"/>
              </a:rPr>
              <a:t>数据类型的强制格式转换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450330" y="2140585"/>
            <a:ext cx="57156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2500" b="1">
                <a:solidFill>
                  <a:srgbClr val="7030A0"/>
                </a:solidFill>
                <a:sym typeface="+mn-ea"/>
              </a:rPr>
              <a:t>&gt;&gt;&gt; </a:t>
            </a:r>
            <a:r>
              <a:rPr lang="zh-CN" altLang="en-US" sz="2500" b="1">
                <a:solidFill>
                  <a:srgbClr val="7030A0"/>
                </a:solidFill>
                <a:sym typeface="+mn-ea"/>
              </a:rPr>
              <a:t>list('abc')    </a:t>
            </a:r>
            <a:r>
              <a:rPr lang="en-US" altLang="zh-CN" sz="2500" b="1">
                <a:solidFill>
                  <a:srgbClr val="7030A0"/>
                </a:solidFill>
                <a:sym typeface="+mn-ea"/>
              </a:rPr>
              <a:t>#</a:t>
            </a:r>
            <a:r>
              <a:rPr sz="2500" b="1">
                <a:solidFill>
                  <a:srgbClr val="7030A0"/>
                </a:solidFill>
                <a:sym typeface="+mn-ea"/>
              </a:rPr>
              <a:t>字符串转列表</a:t>
            </a:r>
            <a:endParaRPr sz="2500" b="1">
              <a:solidFill>
                <a:srgbClr val="7030A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500" b="1">
                <a:solidFill>
                  <a:srgbClr val="7030A0"/>
                </a:solidFill>
                <a:sym typeface="+mn-ea"/>
              </a:rPr>
              <a:t>['a', 'b', 'c']</a:t>
            </a:r>
            <a:endParaRPr lang="zh-CN" altLang="en-US" sz="2500" b="1">
              <a:solidFill>
                <a:srgbClr val="7030A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500" b="1">
                <a:solidFill>
                  <a:srgbClr val="7030A0"/>
                </a:solidFill>
                <a:sym typeface="+mn-ea"/>
              </a:rPr>
              <a:t>&gt;&gt;&gt; str(['a', 'b', 'c'])</a:t>
            </a:r>
            <a:endParaRPr lang="zh-CN" altLang="en-US" sz="2500" b="1">
              <a:solidFill>
                <a:srgbClr val="7030A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500" b="1">
                <a:solidFill>
                  <a:srgbClr val="7030A0"/>
                </a:solidFill>
                <a:sym typeface="+mn-ea"/>
              </a:rPr>
              <a:t>"['a', 'b', 'c']"</a:t>
            </a:r>
            <a:endParaRPr lang="zh-CN" altLang="en-US" sz="2500" b="1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5933440" y="635"/>
            <a:ext cx="635" cy="4508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87705" y="4509135"/>
            <a:ext cx="10953115" cy="1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75945" y="2261870"/>
            <a:ext cx="11280775" cy="15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set</a:t>
            </a:r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frozenset</a:t>
            </a:r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的区别</a:t>
            </a:r>
            <a:b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</a:b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无序排序且不重复，可变的。可以用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remove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方法改变元素值。集合对象还支持联合、交集、差集和对称差集等数学运算。</a:t>
            </a:r>
            <a:endParaRPr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不记录元素位置或插入点，不支持索引。</a:t>
            </a:r>
            <a:endParaRPr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frozenset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是冻结集合，不可变，哈希。可以作为字典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值。一旦创建不可改变，没有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remove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方法。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中，</a:t>
            </a:r>
            <a:r>
              <a:rPr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不需要事先声明变量名及其类型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，直接赋值即可创建各种类型的对象变量。</a:t>
            </a:r>
            <a:r>
              <a:rPr>
                <a:latin typeface="+mn-ea"/>
                <a:ea typeface="+mn-ea"/>
                <a:cs typeface="+mn-ea"/>
                <a:sym typeface="Arial" panose="020B0604020202020204" pitchFamily="34" charset="0"/>
              </a:rPr>
              <a:t>这一点适用于</a:t>
            </a:r>
            <a:r>
              <a:rPr lang="en-US" altLang="zh-CN">
                <a:latin typeface="+mn-ea"/>
                <a:ea typeface="+mn-ea"/>
                <a:cs typeface="+mn-ea"/>
                <a:sym typeface="Arial" panose="020B0604020202020204" pitchFamily="34" charset="0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Arial" panose="020B0604020202020204" pitchFamily="34" charset="0"/>
              </a:rPr>
              <a:t>任意类型的对象。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>
                <a:latin typeface="+mn-ea"/>
                <a:ea typeface="+mn-ea"/>
                <a:cs typeface="+mn-ea"/>
                <a:sym typeface="+mn-ea"/>
              </a:rPr>
              <a:t>例如语句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 x = 3</a:t>
            </a:r>
            <a:endParaRPr lang="en-US" altLang="zh-CN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>
                <a:latin typeface="+mn-ea"/>
                <a:ea typeface="+mn-ea"/>
                <a:cs typeface="+mn-ea"/>
                <a:sym typeface="+mn-ea"/>
              </a:rPr>
              <a:t>创建了整型变量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x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，并赋值为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，再例如语句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&gt;&gt;&gt; x = 'Hello world.'</a:t>
            </a:r>
            <a:endParaRPr lang="en-US" altLang="zh-CN" dirty="0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</a:pPr>
            <a:r>
              <a:rPr>
                <a:latin typeface="+mn-ea"/>
                <a:ea typeface="+mn-ea"/>
                <a:cs typeface="+mn-ea"/>
                <a:sym typeface="+mn-ea"/>
              </a:rPr>
              <a:t>创建了字符串变量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x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，并赋值为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'Hello world.'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2865"/>
            <a:ext cx="10852150" cy="6794500"/>
          </a:xfrm>
        </p:spPr>
        <p:txBody>
          <a:bodyPr>
            <a:noAutofit/>
          </a:bodyPr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&gt;&gt;&gt; a.add(4)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&gt;&gt;&gt; a={1,2,3}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&gt;&gt;&gt; a.add(4)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&gt;&gt;&gt; b=frozenset(a)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&gt;&gt;&gt; b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frozenset({1, 2, 3, 4})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&gt;&gt;&gt; b.add(5)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Traceback (most recent call last):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  File "&lt;pyshell#53&gt;", line 1, in &lt;module&gt;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    b.add(5)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500">
                <a:solidFill>
                  <a:schemeClr val="bg1">
                    <a:lumMod val="50000"/>
                  </a:schemeClr>
                </a:solidFill>
              </a:rPr>
              <a:t>AttributeError: 'frozenset' object has no attribute 'add'</a:t>
            </a:r>
            <a:endParaRPr lang="zh-CN" altLang="en-US" sz="25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</a:t>
            </a:r>
            <a:r>
              <a:t>、计算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8490"/>
          </a:xfrm>
        </p:spPr>
        <p:txBody>
          <a:bodyPr>
            <a:normAutofit fontScale="90000"/>
          </a:bodyPr>
          <a:p>
            <a:r>
              <a:rPr lang="en-US" altLang="zh-CN" b="1">
                <a:solidFill>
                  <a:srgbClr val="FF0000"/>
                </a:solidFill>
              </a:rPr>
              <a:t>max  </a:t>
            </a:r>
            <a:r>
              <a:rPr b="1">
                <a:solidFill>
                  <a:srgbClr val="FF0000"/>
                </a:solidFill>
              </a:rPr>
              <a:t>求最大值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min   </a:t>
            </a:r>
            <a:r>
              <a:rPr b="1">
                <a:solidFill>
                  <a:srgbClr val="FF0000"/>
                </a:solidFill>
              </a:rPr>
              <a:t>求最小值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sum  </a:t>
            </a:r>
            <a:r>
              <a:rPr b="1">
                <a:solidFill>
                  <a:srgbClr val="FF0000"/>
                </a:solidFill>
              </a:rPr>
              <a:t>求和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len    </a:t>
            </a:r>
            <a:r>
              <a:rPr b="1">
                <a:solidFill>
                  <a:srgbClr val="FF0000"/>
                </a:solidFill>
              </a:rPr>
              <a:t>求长度</a:t>
            </a:r>
            <a:endParaRPr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abs          </a:t>
            </a:r>
            <a:r>
              <a:rPr b="1">
                <a:solidFill>
                  <a:srgbClr val="FF0000"/>
                </a:solidFill>
              </a:rPr>
              <a:t>求绝对值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b="1" kern="100">
                <a:solidFill>
                  <a:srgbClr val="FF0000"/>
                </a:solidFill>
                <a:effectLst/>
                <a:sym typeface="+mn-ea"/>
              </a:rPr>
              <a:t>divmod()  </a:t>
            </a:r>
            <a:r>
              <a:rPr b="1" kern="100">
                <a:solidFill>
                  <a:srgbClr val="FF0000"/>
                </a:solidFill>
                <a:effectLst/>
                <a:sym typeface="+mn-ea"/>
              </a:rPr>
              <a:t>求除法</a:t>
            </a:r>
            <a:endParaRPr lang="zh-CN" b="1" kern="10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kern="100">
                <a:solidFill>
                  <a:srgbClr val="FF0000"/>
                </a:solidFill>
                <a:effectLst/>
                <a:sym typeface="+mn-ea"/>
              </a:rPr>
              <a:t>round()    </a:t>
            </a:r>
            <a:r>
              <a:rPr b="1" kern="100">
                <a:solidFill>
                  <a:srgbClr val="FF0000"/>
                </a:solidFill>
                <a:effectLst/>
                <a:sym typeface="+mn-ea"/>
              </a:rPr>
              <a:t>四舍五入求整</a:t>
            </a:r>
            <a:endParaRPr lang="en-US" b="1" kern="100">
              <a:solidFill>
                <a:srgbClr val="FF0000"/>
              </a:solidFill>
              <a:effectLst/>
              <a:sym typeface="+mn-ea"/>
            </a:endParaRPr>
          </a:p>
          <a:p>
            <a:r>
              <a:rPr lang="en-US" b="1" kern="100">
                <a:solidFill>
                  <a:srgbClr val="FF0000"/>
                </a:solidFill>
                <a:effectLst/>
                <a:sym typeface="+mn-ea"/>
              </a:rPr>
              <a:t>pow         </a:t>
            </a:r>
            <a:r>
              <a:rPr b="1" kern="100">
                <a:solidFill>
                  <a:srgbClr val="FF0000"/>
                </a:solidFill>
                <a:effectLst/>
                <a:sym typeface="+mn-ea"/>
              </a:rPr>
              <a:t>求幂指数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62865"/>
            <a:ext cx="11521440" cy="6795135"/>
          </a:xfrm>
        </p:spPr>
        <p:txBody>
          <a:bodyPr>
            <a:normAutofit fontScale="90000" lnSpcReduction="10000"/>
          </a:bodyPr>
          <a:p>
            <a:r>
              <a:rPr lang="zh-CN" altLang="en-US" sz="3000"/>
              <a:t>&gt;&gt;&gt; x=[73,68,92,81,79] </a:t>
            </a:r>
            <a:r>
              <a:rPr lang="en-US" altLang="zh-CN" sz="3000" b="1">
                <a:solidFill>
                  <a:srgbClr val="FF0000"/>
                </a:solidFill>
              </a:rPr>
              <a:t>#</a:t>
            </a:r>
            <a:r>
              <a:rPr sz="3000" b="1">
                <a:solidFill>
                  <a:srgbClr val="FF0000"/>
                </a:solidFill>
              </a:rPr>
              <a:t>列表</a:t>
            </a:r>
            <a:r>
              <a:rPr lang="en-US" altLang="zh-CN" sz="3000" b="1">
                <a:solidFill>
                  <a:srgbClr val="FF0000"/>
                </a:solidFill>
              </a:rPr>
              <a:t>(</a:t>
            </a:r>
            <a:r>
              <a:rPr sz="3000" b="1">
                <a:solidFill>
                  <a:srgbClr val="FF0000"/>
                </a:solidFill>
              </a:rPr>
              <a:t>元组、集合）</a:t>
            </a:r>
            <a:endParaRPr lang="zh-CN" altLang="en-US" sz="3000"/>
          </a:p>
          <a:p>
            <a:r>
              <a:rPr lang="zh-CN" altLang="en-US" sz="3000"/>
              <a:t>&gt;&gt;&gt; max(x)        </a:t>
            </a:r>
            <a:r>
              <a:rPr lang="en-US" altLang="zh-CN" sz="3000"/>
              <a:t>#</a:t>
            </a:r>
            <a:r>
              <a:rPr sz="3000"/>
              <a:t>求最大</a:t>
            </a:r>
            <a:endParaRPr lang="zh-CN" altLang="en-US" sz="3000"/>
          </a:p>
          <a:p>
            <a:r>
              <a:rPr lang="zh-CN" altLang="en-US" sz="3000"/>
              <a:t>92</a:t>
            </a:r>
            <a:endParaRPr lang="zh-CN" altLang="en-US" sz="3000"/>
          </a:p>
          <a:p>
            <a:r>
              <a:rPr lang="zh-CN" altLang="en-US" sz="3000"/>
              <a:t>&gt;&gt;&gt; min(x)</a:t>
            </a:r>
            <a:r>
              <a:rPr sz="3000">
                <a:sym typeface="+mn-ea"/>
              </a:rPr>
              <a:t>        </a:t>
            </a:r>
            <a:r>
              <a:rPr lang="en-US" altLang="zh-CN" sz="3000">
                <a:sym typeface="+mn-ea"/>
              </a:rPr>
              <a:t>#</a:t>
            </a:r>
            <a:r>
              <a:rPr sz="3000">
                <a:sym typeface="+mn-ea"/>
              </a:rPr>
              <a:t>求最小</a:t>
            </a:r>
            <a:endParaRPr lang="zh-CN" altLang="en-US" sz="3000"/>
          </a:p>
          <a:p>
            <a:r>
              <a:rPr lang="zh-CN" altLang="en-US" sz="3000"/>
              <a:t>68</a:t>
            </a:r>
            <a:endParaRPr lang="zh-CN" altLang="en-US" sz="3000"/>
          </a:p>
          <a:p>
            <a:r>
              <a:rPr lang="zh-CN" altLang="en-US" sz="3000"/>
              <a:t>&gt;&gt;&gt; sum(x)</a:t>
            </a:r>
            <a:r>
              <a:rPr sz="3000">
                <a:sym typeface="+mn-ea"/>
              </a:rPr>
              <a:t>        </a:t>
            </a:r>
            <a:r>
              <a:rPr lang="en-US" altLang="zh-CN" sz="3000">
                <a:sym typeface="+mn-ea"/>
              </a:rPr>
              <a:t>#</a:t>
            </a:r>
            <a:r>
              <a:rPr sz="3000">
                <a:sym typeface="+mn-ea"/>
              </a:rPr>
              <a:t>求和值</a:t>
            </a:r>
            <a:endParaRPr lang="zh-CN" altLang="en-US" sz="3000"/>
          </a:p>
          <a:p>
            <a:r>
              <a:rPr lang="zh-CN" altLang="en-US" sz="3000"/>
              <a:t>393</a:t>
            </a:r>
            <a:endParaRPr lang="zh-CN" altLang="en-US" sz="3000"/>
          </a:p>
          <a:p>
            <a:r>
              <a:rPr lang="zh-CN" altLang="en-US" sz="3000"/>
              <a:t>&gt;&gt;&gt; len(x)</a:t>
            </a:r>
            <a:r>
              <a:rPr sz="3000">
                <a:sym typeface="+mn-ea"/>
              </a:rPr>
              <a:t>        </a:t>
            </a:r>
            <a:r>
              <a:rPr lang="en-US" altLang="zh-CN" sz="3000">
                <a:sym typeface="+mn-ea"/>
              </a:rPr>
              <a:t>#</a:t>
            </a:r>
            <a:r>
              <a:rPr sz="3000">
                <a:sym typeface="+mn-ea"/>
              </a:rPr>
              <a:t>求元素个数</a:t>
            </a:r>
            <a:endParaRPr lang="zh-CN" altLang="en-US" sz="3000"/>
          </a:p>
          <a:p>
            <a:r>
              <a:rPr lang="zh-CN" altLang="en-US" sz="3000"/>
              <a:t>5</a:t>
            </a:r>
            <a:endParaRPr lang="zh-CN" altLang="en-US" sz="3000"/>
          </a:p>
          <a:p>
            <a:r>
              <a:rPr lang="zh-CN" altLang="en-US" sz="3000"/>
              <a:t>&gt;&gt;&gt; sum(x)/len(x)</a:t>
            </a:r>
            <a:r>
              <a:rPr sz="3000">
                <a:sym typeface="+mn-ea"/>
              </a:rPr>
              <a:t>        </a:t>
            </a:r>
            <a:r>
              <a:rPr lang="en-US" altLang="zh-CN" sz="3000">
                <a:sym typeface="+mn-ea"/>
              </a:rPr>
              <a:t>#</a:t>
            </a:r>
            <a:r>
              <a:rPr sz="3000">
                <a:sym typeface="+mn-ea"/>
              </a:rPr>
              <a:t>求均值</a:t>
            </a:r>
            <a:endParaRPr lang="zh-CN" altLang="en-US" sz="3000"/>
          </a:p>
          <a:p>
            <a:r>
              <a:rPr lang="zh-CN" altLang="en-US" sz="3000"/>
              <a:t>78.6</a:t>
            </a:r>
            <a:endParaRPr lang="zh-CN" altLang="en-US" sz="3000"/>
          </a:p>
        </p:txBody>
      </p:sp>
      <p:sp>
        <p:nvSpPr>
          <p:cNvPr id="4" name="文本框 3"/>
          <p:cNvSpPr txBox="1"/>
          <p:nvPr/>
        </p:nvSpPr>
        <p:spPr>
          <a:xfrm>
            <a:off x="8616950" y="0"/>
            <a:ext cx="3575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max  min  sum  len    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37680" y="521970"/>
            <a:ext cx="4916805" cy="6277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&gt;&gt;&gt; y="abcdefg"</a:t>
            </a:r>
            <a:r>
              <a:rPr lang="en-US" altLang="zh-CN" sz="2800" b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#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字符串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&gt;&gt;&gt; max(y)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'g'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&gt;&gt;&gt; len(y)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7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&gt;&gt;&gt; x={1:'a',2:'b',3:'c'}</a:t>
            </a:r>
            <a:r>
              <a:rPr lang="en-US" altLang="zh-CN" sz="2400" b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#</a:t>
            </a:r>
            <a:r>
              <a:rPr lang="zh-CN" altLang="en-US" sz="2400" b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字典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&gt;&gt;&gt; max(x)         </a:t>
            </a:r>
            <a:r>
              <a:rPr lang="en-US" altLang="zh-CN" sz="2400" b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#</a:t>
            </a:r>
            <a:r>
              <a:rPr lang="zh-CN" altLang="en-US" sz="2400" b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键值参与运算</a:t>
            </a:r>
            <a:endParaRPr lang="zh-CN" altLang="en-US" sz="2400" b="1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3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&gt;&gt;&gt; sum(x)</a:t>
            </a:r>
            <a:endParaRPr lang="zh-CN" altLang="en-US" sz="2400" b="1">
              <a:latin typeface="+mn-ea"/>
              <a:ea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+mn-ea"/>
                <a:ea typeface="+mn-ea"/>
                <a:cs typeface="+mn-ea"/>
              </a:rPr>
              <a:t>6</a:t>
            </a:r>
            <a:endParaRPr lang="zh-CN" altLang="en-US" sz="2400" b="1">
              <a:latin typeface="+mn-ea"/>
              <a:ea typeface="+mn-ea"/>
              <a:cs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6311900" y="788670"/>
            <a:ext cx="7620" cy="60693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309360" y="3644900"/>
            <a:ext cx="5882640" cy="698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645" y="0"/>
            <a:ext cx="11899900" cy="6858635"/>
          </a:xfrm>
        </p:spPr>
        <p:txBody>
          <a:bodyPr>
            <a:normAutofit lnSpcReduction="20000"/>
          </a:bodyPr>
          <a:p>
            <a:r>
              <a:rPr lang="zh-CN" altLang="en-US"/>
              <a:t>&gt;&gt;&gt; abs(-3)   </a:t>
            </a:r>
            <a:r>
              <a:rPr lang="en-US" altLang="zh-CN"/>
              <a:t>#</a:t>
            </a:r>
            <a:r>
              <a:t>求绝对值</a:t>
            </a:r>
            <a:endParaRPr lang="zh-CN" altLang="en-US"/>
          </a:p>
          <a:p>
            <a:r>
              <a:rPr lang="zh-CN" altLang="en-US"/>
              <a:t>3</a:t>
            </a:r>
            <a:endParaRPr lang="zh-CN" altLang="en-US"/>
          </a:p>
          <a:p>
            <a:r>
              <a:rPr lang="zh-CN" altLang="en-US"/>
              <a:t>&gt;&gt;&gt; divmod(13,5)  </a:t>
            </a:r>
            <a:r>
              <a:rPr lang="en-US" altLang="zh-CN"/>
              <a:t>#</a:t>
            </a:r>
            <a:r>
              <a:t>第一个参数是除数，第二个参数是被除数</a:t>
            </a:r>
            <a:endParaRPr lang="zh-CN" altLang="en-US"/>
          </a:p>
          <a:p>
            <a:r>
              <a:rPr lang="zh-CN" altLang="en-US"/>
              <a:t>(2, 3)                    </a:t>
            </a:r>
            <a:r>
              <a:rPr lang="en-US" altLang="zh-CN"/>
              <a:t>#</a:t>
            </a:r>
            <a:r>
              <a:t>第一个结果是整数商，第二个结果是余数</a:t>
            </a:r>
          </a:p>
          <a:p>
            <a:endParaRPr lang="zh-CN" altLang="en-US"/>
          </a:p>
          <a:p>
            <a:r>
              <a:rPr lang="zh-CN" altLang="en-US"/>
              <a:t>&gt;&gt;&gt; round(4.4</a:t>
            </a:r>
            <a:r>
              <a:rPr lang="en-US" altLang="zh-CN"/>
              <a:t>9</a:t>
            </a:r>
            <a:r>
              <a:rPr lang="zh-CN" altLang="en-US"/>
              <a:t>)   </a:t>
            </a:r>
            <a:r>
              <a:rPr lang="en-US" altLang="zh-CN"/>
              <a:t>#</a:t>
            </a:r>
            <a:r>
              <a:t>不足</a:t>
            </a:r>
            <a:r>
              <a:rPr lang="en-US" altLang="zh-CN"/>
              <a:t>5</a:t>
            </a:r>
            <a:r>
              <a:t>，不进位</a:t>
            </a:r>
            <a:endParaRPr lang="zh-CN" altLang="en-US"/>
          </a:p>
          <a:p>
            <a:r>
              <a:rPr lang="zh-CN" altLang="en-US"/>
              <a:t>4 </a:t>
            </a:r>
            <a:endParaRPr lang="zh-CN" altLang="en-US"/>
          </a:p>
          <a:p>
            <a:r>
              <a:rPr lang="zh-CN" altLang="en-US"/>
              <a:t>&gt;&gt;&gt; round(4.5</a:t>
            </a:r>
            <a:r>
              <a:rPr lang="en-US" altLang="zh-CN"/>
              <a:t>1</a:t>
            </a:r>
            <a:r>
              <a:rPr lang="zh-CN" altLang="en-US"/>
              <a:t>)   </a:t>
            </a:r>
            <a:r>
              <a:rPr lang="en-US" altLang="zh-CN"/>
              <a:t>#</a:t>
            </a:r>
            <a:r>
              <a:t>超过</a:t>
            </a:r>
            <a:r>
              <a:rPr lang="en-US" altLang="zh-CN"/>
              <a:t>5</a:t>
            </a:r>
            <a:r>
              <a:t>，进一位位</a:t>
            </a:r>
            <a:endParaRPr lang="zh-CN" altLang="en-US"/>
          </a:p>
          <a:p>
            <a:r>
              <a:rPr lang="zh-CN" altLang="en-US"/>
              <a:t>5</a:t>
            </a:r>
            <a:endParaRPr lang="zh-CN" altLang="en-US"/>
          </a:p>
          <a:p>
            <a:r>
              <a:rPr lang="zh-CN" altLang="en-US"/>
              <a:t>&gt;&gt;&gt; pow(2,3)       </a:t>
            </a:r>
            <a:r>
              <a:rPr lang="en-US" altLang="zh-CN"/>
              <a:t>#</a:t>
            </a:r>
            <a:r>
              <a:t>第一个参数是底数，第二个参数是指数，求幂</a:t>
            </a:r>
            <a:endParaRPr lang="zh-CN" altLang="en-US"/>
          </a:p>
          <a:p>
            <a:r>
              <a:rPr lang="zh-CN" altLang="en-US"/>
              <a:t>8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63180" y="0"/>
            <a:ext cx="45713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abs  </a:t>
            </a:r>
            <a:r>
              <a:rPr lang="en-US" sz="2800" b="1" kern="100">
                <a:solidFill>
                  <a:srgbClr val="FF0000"/>
                </a:solidFill>
                <a:effectLst/>
                <a:sym typeface="+mn-ea"/>
              </a:rPr>
              <a:t>divmod  round   pow  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7823835" y="3230245"/>
            <a:ext cx="44107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补：</a:t>
            </a:r>
            <a:endParaRPr lang="zh-CN" altLang="en-US" sz="2800"/>
          </a:p>
          <a:p>
            <a:r>
              <a:rPr lang="zh-CN" altLang="en-US" sz="2800"/>
              <a:t>&gt;&gt;&gt; round(4.449,2)</a:t>
            </a:r>
            <a:endParaRPr lang="zh-CN" altLang="en-US" sz="2800"/>
          </a:p>
          <a:p>
            <a:r>
              <a:rPr lang="zh-CN" altLang="en-US" sz="2800"/>
              <a:t>4.45  </a:t>
            </a:r>
            <a:r>
              <a:rPr lang="en-US" altLang="zh-CN" sz="2800"/>
              <a:t>#</a:t>
            </a:r>
            <a:r>
              <a:rPr lang="zh-CN" altLang="en-US" sz="2800"/>
              <a:t>第二个参数是位数</a:t>
            </a:r>
            <a:endParaRPr lang="zh-CN" altLang="en-US" sz="2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t>、序列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28005"/>
          </a:xfrm>
        </p:spPr>
        <p:txBody>
          <a:bodyPr>
            <a:normAutofit lnSpcReduction="20000"/>
          </a:bodyPr>
          <a:p>
            <a:r>
              <a:rPr lang="en-US" b="1" spc="0">
                <a:solidFill>
                  <a:srgbClr val="FF0000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range()          </a:t>
            </a:r>
            <a:r>
              <a:rPr b="1" spc="0">
                <a:solidFill>
                  <a:srgbClr val="FF0000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自动生成序列</a:t>
            </a:r>
            <a:endParaRPr lang="en-US" b="1" spc="0">
              <a:solidFill>
                <a:srgbClr val="FF0000"/>
              </a:solidFill>
              <a:latin typeface="+mn-lt"/>
              <a:ea typeface="+mn-ea"/>
              <a:cs typeface="Arial" panose="020B0604020202020204" pitchFamily="34" charset="0"/>
              <a:sym typeface="+mn-ea"/>
            </a:endParaRPr>
          </a:p>
          <a:p>
            <a:r>
              <a:rPr lang="en-US" b="1">
                <a:solidFill>
                  <a:srgbClr val="FF0000"/>
                </a:solidFill>
                <a:sym typeface="+mn-ea"/>
              </a:rPr>
              <a:t>map()         </a:t>
            </a:r>
            <a:r>
              <a:rPr b="1">
                <a:solidFill>
                  <a:srgbClr val="FF0000"/>
                </a:solidFill>
                <a:sym typeface="+mn-ea"/>
              </a:rPr>
              <a:t>对每个序列元素施加一个操作</a:t>
            </a:r>
            <a:endParaRPr b="1">
              <a:solidFill>
                <a:srgbClr val="FF0000"/>
              </a:solidFill>
              <a:sym typeface="+mn-ea"/>
            </a:endParaRPr>
          </a:p>
          <a:p>
            <a:r>
              <a:rPr lang="en-US" b="1" spc="0">
                <a:solidFill>
                  <a:srgbClr val="FF0000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enumerate() </a:t>
            </a:r>
            <a:r>
              <a:rPr b="1" spc="0">
                <a:solidFill>
                  <a:srgbClr val="FF0000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快速生成字典</a:t>
            </a:r>
            <a:endParaRPr lang="en-US" b="1" spc="0">
              <a:solidFill>
                <a:srgbClr val="FF0000"/>
              </a:solidFill>
              <a:latin typeface="+mn-lt"/>
              <a:ea typeface="+mn-ea"/>
              <a:cs typeface="Arial" panose="020B0604020202020204" pitchFamily="34" charset="0"/>
              <a:sym typeface="+mn-ea"/>
            </a:endParaRPr>
          </a:p>
          <a:p>
            <a:r>
              <a:rPr lang="en-US" b="1" spc="0">
                <a:solidFill>
                  <a:srgbClr val="FF0000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zip()              </a:t>
            </a:r>
            <a:r>
              <a:rPr b="1" spc="0">
                <a:solidFill>
                  <a:srgbClr val="FF0000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合并两个序列，生成一个字典</a:t>
            </a:r>
            <a:endParaRPr lang="en-US" b="1" spc="0">
              <a:solidFill>
                <a:srgbClr val="FF0000"/>
              </a:solidFill>
              <a:latin typeface="+mn-lt"/>
              <a:ea typeface="+mn-ea"/>
              <a:cs typeface="Arial" panose="020B0604020202020204" pitchFamily="34" charset="0"/>
              <a:sym typeface="+mn-ea"/>
            </a:endParaRPr>
          </a:p>
          <a:p>
            <a:r>
              <a:rPr lang="en-US" b="1">
                <a:solidFill>
                  <a:srgbClr val="FF0000"/>
                </a:solidFill>
                <a:sym typeface="+mn-ea"/>
              </a:rPr>
              <a:t>filter()        </a:t>
            </a:r>
            <a:r>
              <a:rPr b="1">
                <a:solidFill>
                  <a:srgbClr val="FF0000"/>
                </a:solidFill>
                <a:sym typeface="+mn-ea"/>
              </a:rPr>
              <a:t>按某规则过滤序列，返回满足条件的函数值</a:t>
            </a:r>
            <a:endParaRPr lang="en-US" b="1">
              <a:solidFill>
                <a:srgbClr val="FF0000"/>
              </a:solidFill>
              <a:sym typeface="+mn-ea"/>
            </a:endParaRPr>
          </a:p>
          <a:p>
            <a:r>
              <a:rPr kern="100" dirty="0" err="1">
                <a:effectLst/>
                <a:sym typeface="+mn-ea"/>
              </a:rPr>
              <a:t>其他还有：</a:t>
            </a:r>
            <a:r>
              <a:rPr lang="en-US" kern="100" dirty="0" err="1">
                <a:effectLst/>
                <a:sym typeface="+mn-ea"/>
              </a:rPr>
              <a:t>iter</a:t>
            </a:r>
            <a:r>
              <a:rPr lang="en-US" kern="100">
                <a:effectLst/>
                <a:sym typeface="+mn-ea"/>
              </a:rPr>
              <a:t>()  all()  any()  </a:t>
            </a:r>
            <a:r>
              <a:rPr lang="en-US" kern="100">
                <a:effectLst/>
                <a:sym typeface="+mn-ea"/>
              </a:rPr>
              <a:t>next()</a:t>
            </a:r>
            <a:endParaRPr lang="en-US" kern="100">
              <a:effectLst/>
              <a:sym typeface="+mn-ea"/>
            </a:endParaRPr>
          </a:p>
          <a:p>
            <a:endParaRPr lang="en-US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kern="100">
                <a:effectLst/>
                <a:sym typeface="+mn-ea"/>
              </a:rPr>
              <a:t>用函数生成的可迭代序列，需要强制格式转后在使用</a:t>
            </a:r>
            <a:endParaRPr lang="en-US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418465"/>
            <a:ext cx="10852150" cy="6196965"/>
          </a:xfrm>
        </p:spPr>
        <p:txBody>
          <a:bodyPr>
            <a:normAutofit fontScale="80000"/>
          </a:bodyPr>
          <a:p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range([start,] end [, step] )</a:t>
            </a:r>
            <a:endParaRPr lang="en-US" altLang="zh-CN" b="0" u="none">
              <a:latin typeface="+mn-ea"/>
              <a:ea typeface="+mn-ea"/>
              <a:cs typeface="+mn-ea"/>
            </a:endParaRPr>
          </a:p>
          <a:p>
            <a:r>
              <a:rPr>
                <a:latin typeface="+mn-ea"/>
                <a:ea typeface="+mn-ea"/>
                <a:cs typeface="+mn-ea"/>
                <a:sym typeface="+mn-ea"/>
              </a:rPr>
              <a:t>返回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range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对象，其中包含左闭右开区间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[start,end)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内以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step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为步长的整数</a:t>
            </a:r>
            <a:endParaRPr>
              <a:latin typeface="+mn-ea"/>
              <a:ea typeface="+mn-ea"/>
              <a:cs typeface="+mn-ea"/>
              <a:sym typeface="+mn-ea"/>
            </a:endParaRPr>
          </a:p>
          <a:p>
            <a:endParaRPr lang="zh-CN" altLang="en-US" b="0" u="none"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range(10)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r>
              <a:rPr lang="zh-CN" altLang="en-US">
                <a:solidFill>
                  <a:schemeClr val="accent1"/>
                </a:solidFill>
                <a:latin typeface="+mn-ea"/>
                <a:ea typeface="+mn-ea"/>
                <a:cs typeface="+mn-ea"/>
              </a:rPr>
              <a:t>range(0, 10)</a:t>
            </a:r>
            <a:endParaRPr lang="zh-CN" altLang="en-US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list(range(10))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1"/>
                </a:solidFill>
                <a:latin typeface="+mn-ea"/>
                <a:ea typeface="+mn-ea"/>
                <a:cs typeface="+mn-ea"/>
              </a:rPr>
              <a:t>[0, 1, 2, 3, 4, 5, 6, 7, 8, 9]</a:t>
            </a:r>
            <a:endParaRPr lang="zh-CN" altLang="en-US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list(range(5,15,2))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1"/>
                </a:solidFill>
                <a:latin typeface="+mn-ea"/>
                <a:ea typeface="+mn-ea"/>
                <a:cs typeface="+mn-ea"/>
              </a:rPr>
              <a:t>[5, 7, 9, 11, 13]</a:t>
            </a:r>
            <a:endParaRPr lang="zh-CN" altLang="en-US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list(range(15,5,-2))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1"/>
                </a:solidFill>
                <a:latin typeface="+mn-ea"/>
                <a:ea typeface="+mn-ea"/>
                <a:cs typeface="+mn-ea"/>
              </a:rPr>
              <a:t>[15, 13, 11, 9, 7]</a:t>
            </a:r>
            <a:endParaRPr lang="zh-CN" altLang="en-US">
              <a:solidFill>
                <a:schemeClr val="accent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7325" y="730250"/>
            <a:ext cx="8869680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3980"/>
            <a:ext cx="10852150" cy="6764655"/>
          </a:xfrm>
        </p:spPr>
        <p:txBody>
          <a:bodyPr>
            <a:normAutofit fontScale="60000"/>
          </a:bodyPr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4000">
                <a:sym typeface="+mn-ea"/>
              </a:rPr>
              <a:t>map(function, iterable1,iterable2,iterable3, ...)</a:t>
            </a:r>
            <a:endParaRPr lang="en-US" altLang="en-US" sz="40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4000">
                <a:sym typeface="+mn-ea"/>
              </a:rPr>
              <a:t>function -- 函数</a:t>
            </a:r>
            <a:endParaRPr lang="en-US" altLang="en-US" sz="4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4000">
                <a:sym typeface="+mn-ea"/>
              </a:rPr>
              <a:t>iterable -- 一个或多个序列</a:t>
            </a:r>
            <a:endParaRPr lang="en-US" altLang="en-US" sz="4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4000" b="1">
                <a:solidFill>
                  <a:srgbClr val="FF0000"/>
                </a:solidFill>
                <a:sym typeface="+mn-ea"/>
              </a:rPr>
              <a:t>map对象中每个元素是原序列中元素经过函数func处理后的结果</a:t>
            </a:r>
            <a:endParaRPr lang="en-US" altLang="en-US" sz="4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sz="4000">
              <a:sym typeface="+mn-ea"/>
            </a:endParaRPr>
          </a:p>
          <a:p>
            <a:r>
              <a:rPr sz="4000">
                <a:sym typeface="+mn-ea"/>
              </a:rPr>
              <a:t>&gt;&gt;&gt; map(sum,[[1,2],[3,4],[5,6],[7,8]])   </a:t>
            </a:r>
            <a:r>
              <a:rPr lang="en-US" altLang="zh-CN" sz="4000">
                <a:sym typeface="+mn-ea"/>
              </a:rPr>
              <a:t>#</a:t>
            </a:r>
            <a:r>
              <a:rPr sz="4000">
                <a:sym typeface="+mn-ea"/>
              </a:rPr>
              <a:t>返回一个迭代对象</a:t>
            </a:r>
            <a:endParaRPr lang="zh-CN" altLang="en-US" sz="4000"/>
          </a:p>
          <a:p>
            <a:r>
              <a:rPr sz="4000">
                <a:solidFill>
                  <a:schemeClr val="accent1"/>
                </a:solidFill>
                <a:sym typeface="+mn-ea"/>
              </a:rPr>
              <a:t>&lt;map object at 0x03A88040&gt;</a:t>
            </a:r>
            <a:endParaRPr sz="4000">
              <a:solidFill>
                <a:schemeClr val="accent1"/>
              </a:solidFill>
              <a:sym typeface="+mn-ea"/>
            </a:endParaRPr>
          </a:p>
          <a:p>
            <a:r>
              <a:rPr lang="zh-CN" altLang="en-US" sz="4000"/>
              <a:t>&gt;&gt;&gt; list(map(sum,[[1,2],[3,4],[5,6],[7,8]]))   </a:t>
            </a:r>
            <a:r>
              <a:rPr lang="en-US" altLang="zh-CN" sz="4000"/>
              <a:t>#</a:t>
            </a:r>
            <a:r>
              <a:rPr sz="4000"/>
              <a:t>强制格式转换</a:t>
            </a:r>
            <a:endParaRPr lang="zh-CN" altLang="en-US" sz="4000"/>
          </a:p>
          <a:p>
            <a:r>
              <a:rPr lang="zh-CN" altLang="en-US" sz="4000">
                <a:solidFill>
                  <a:schemeClr val="accent1"/>
                </a:solidFill>
              </a:rPr>
              <a:t>[3, 7, 11, 15]</a:t>
            </a:r>
            <a:endParaRPr lang="zh-CN" altLang="en-US" sz="40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CN" altLang="en-US" sz="4000"/>
              <a:t>&gt;&gt;&gt; list(map(len,["welcome","to","you","!"]))</a:t>
            </a:r>
            <a:endParaRPr lang="zh-CN" altLang="en-US" sz="4000"/>
          </a:p>
          <a:p>
            <a:r>
              <a:rPr lang="zh-CN" altLang="en-US" sz="4000">
                <a:solidFill>
                  <a:schemeClr val="accent1"/>
                </a:solidFill>
              </a:rPr>
              <a:t>[7, 2, 3, 1]</a:t>
            </a:r>
            <a:endParaRPr lang="zh-CN" altLang="en-US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map</a:t>
            </a:r>
            <a:r>
              <a:t>示意图</a:t>
            </a:r>
          </a:p>
        </p:txBody>
      </p:sp>
      <p:graphicFrame>
        <p:nvGraphicFramePr>
          <p:cNvPr id="103426" name="对象 1"/>
          <p:cNvGraphicFramePr/>
          <p:nvPr/>
        </p:nvGraphicFramePr>
        <p:xfrm>
          <a:off x="1044575" y="1809750"/>
          <a:ext cx="6975475" cy="423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4800600" imgH="2238375" progId="Paint.Picture">
                  <p:embed/>
                </p:oleObj>
              </mc:Choice>
              <mc:Fallback>
                <p:oleObj name="" r:id="rId1" imgW="4800600" imgH="223837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4575" y="1809750"/>
                        <a:ext cx="6975475" cy="423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3820"/>
            <a:ext cx="10852150" cy="6257290"/>
          </a:xfrm>
        </p:spPr>
        <p:txBody>
          <a:bodyPr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pc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enumerate(sequence, [start=0])</a:t>
            </a:r>
            <a:endParaRPr kumimoji="0" lang="en-US" altLang="en-US" b="0" i="0" u="none" strike="noStrike" kern="1200" cap="none" spc="0" normalizeH="0" baseline="0" noProof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spc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参数是一个序列。返回值是一个迭代对象，每个元素包含索引和值。</a:t>
            </a:r>
            <a:endParaRPr spc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spc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索引值从</a:t>
            </a:r>
            <a:r>
              <a:rPr lang="en-US" altLang="zh-CN" spc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0 </a:t>
            </a:r>
            <a:r>
              <a:rPr spc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开始</a:t>
            </a:r>
            <a:endParaRPr kumimoji="0" lang="en-US" altLang="en-US" b="0" i="0" u="none" strike="noStrike" kern="1200" cap="none" spc="0" normalizeH="0" baseline="0" noProof="1" dirty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en-US" altLang="en-US" b="0" i="0" u="none" strike="noStrike" kern="1200" cap="none" spc="0" normalizeH="0" baseline="0" noProof="1" dirty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pc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&gt;&gt;&gt; dict(enumerate("春夏秋冬"))</a:t>
            </a:r>
            <a:endParaRPr lang="en-US" spc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pc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{0: '春', 1: '夏', 2: '秋', 3: '冬'}</a:t>
            </a:r>
            <a:endParaRPr lang="en-US" spc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pc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pc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&gt;&gt;&gt; dict(enumerate(['数学','语文','英语','政治','地理']))</a:t>
            </a:r>
            <a:endParaRPr lang="en-US" spc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pc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{0: '数学', 1: '语文', 2: '英语', 3: '政治', 4: '地理'}</a:t>
            </a:r>
            <a:endParaRPr lang="en-US" spc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存储空间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存储空间三</a:t>
            </a:r>
            <a:r>
              <a:rPr lang="zh-CN" altLang="en-US"/>
              <a:t>大属性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值属性</a:t>
            </a:r>
            <a:r>
              <a:rPr lang="en-US" altLang="zh-CN"/>
              <a:t>------</a:t>
            </a:r>
            <a:r>
              <a:t>存储空间的存储</a:t>
            </a:r>
            <a:r>
              <a:t>内容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地址属性</a:t>
            </a:r>
            <a:r>
              <a:rPr lang="en-US" altLang="zh-CN"/>
              <a:t>----</a:t>
            </a:r>
            <a:r>
              <a:t>存储空间的地址</a:t>
            </a:r>
            <a:r>
              <a:rPr lang="en-US" altLang="zh-CN"/>
              <a:t>(</a:t>
            </a:r>
            <a:r>
              <a:t>唯一标识）</a:t>
            </a:r>
          </a:p>
          <a:p/>
          <a:p>
            <a:r>
              <a:t>类型属性</a:t>
            </a:r>
            <a:r>
              <a:rPr lang="en-US" altLang="zh-CN"/>
              <a:t>------int\str\bool\float\list\tuple\dict\set</a:t>
            </a:r>
            <a:r>
              <a:t>等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880" y="41910"/>
            <a:ext cx="11754485" cy="6743700"/>
          </a:xfrm>
        </p:spPr>
        <p:txBody>
          <a:bodyPr>
            <a:noAutofit/>
          </a:bodyPr>
          <a:p>
            <a:pPr marL="0" marR="0" indent="-342900" algn="l" defTabSz="914400" rtl="0" fontAlgn="base">
              <a:lnSpc>
                <a:spcPct val="15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600" spc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zip([iterable, ...])</a:t>
            </a:r>
            <a:endParaRPr kumimoji="0" lang="en-US" altLang="en-US" sz="26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indent="-342900" algn="l" defTabSz="914400" rtl="0" fontAlgn="base">
              <a:lnSpc>
                <a:spcPct val="15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600" spc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参数： 一个或多个迭代器;  返回值是一个迭代对象，需要类型转换。</a:t>
            </a:r>
            <a:endParaRPr lang="en-US" sz="2600" spc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  <a:sym typeface="+mn-ea"/>
            </a:endParaRPr>
          </a:p>
          <a:p>
            <a:pPr marL="0" marR="0" indent="-342900" algn="l" defTabSz="914400" rtl="0" fontAlgn="base">
              <a:lnSpc>
                <a:spcPct val="15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600" spc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zip()函数用来把多个可迭代对象中的元素压缩到一起</a:t>
            </a:r>
            <a:r>
              <a:rPr sz="2600" spc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+mn-ea"/>
              </a:rPr>
              <a:t>。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&gt;&gt;&gt; dict(zip([100,200,300,400],"春夏秋冬"))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{100: '春', 200: '夏', 300: '秋', 400: '冬'}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&gt;&gt;&gt; dict(zip([5,6,7,8,9,10],["整型","浮点型","布尔型","字符串","复数","元组"]))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{5: '整型', 6: '浮点型', 7: '布尔型', 8: '字符串', 9: '复数', 10: '元组'}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&gt;&gt;&gt; list(zip([5,6,7,8,9,10],["整型","浮点型","布尔型","字符串","复数","元组"],"abcdef"))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6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[(5, '整型', 'a'), (6, '浮点型', 'b'), (7, '布尔型', 'c'), (8, '字符串', 'd'), (9, '复数', 'e'), (10, '元组', 'f')]</a:t>
            </a:r>
            <a:endParaRPr kumimoji="0" lang="en-US" altLang="en-US" sz="26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9571" name="Picture 188" descr="9G0%2{WS$J`AI1DQ_{M[A_R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4065" y="1566228"/>
            <a:ext cx="2327275" cy="1730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94945"/>
            <a:ext cx="10852150" cy="6146165"/>
          </a:xfrm>
        </p:spPr>
        <p:txBody>
          <a:bodyPr>
            <a:normAutofit/>
          </a:bodyPr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b="1">
                <a:solidFill>
                  <a:schemeClr val="tx1"/>
                </a:solidFill>
                <a:sym typeface="+mn-ea"/>
              </a:rPr>
              <a:t>filter(function, iterable) 筛选</a:t>
            </a:r>
            <a:r>
              <a:rPr b="1">
                <a:solidFill>
                  <a:schemeClr val="tx1"/>
                </a:solidFill>
                <a:sym typeface="+mn-ea"/>
              </a:rPr>
              <a:t>函数</a:t>
            </a:r>
            <a:endParaRPr lang="zh-CN" altLang="en-US" b="1">
              <a:solidFill>
                <a:schemeClr val="tx1"/>
              </a:solidFill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参数：</a:t>
            </a:r>
            <a:r>
              <a:rPr>
                <a:sym typeface="+mn-ea"/>
              </a:rPr>
              <a:t>function -- 判断函数。 iterable -- 可迭代对象。 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返回值是一个迭代对象，需要类型转换。</a:t>
            </a:r>
            <a:endParaRPr>
              <a:sym typeface="+mn-ea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>
              <a:sym typeface="+mn-ea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>
                <a:sym typeface="+mn-ea"/>
              </a:rPr>
              <a:t>filter()将一个单参数函数作用到一个序列上，返回该序列中使得该函数返回值为True的那些元素组成的filter对象。</a:t>
            </a:r>
            <a:endParaRPr>
              <a:sym typeface="+mn-ea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>
              <a:sym typeface="+mn-ea"/>
            </a:endParaRPr>
          </a:p>
          <a:p>
            <a:pPr marL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3820"/>
            <a:ext cx="10852150" cy="6257290"/>
          </a:xfrm>
        </p:spPr>
        <p:txBody>
          <a:bodyPr>
            <a:normAutofit/>
          </a:bodyPr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&gt;&gt;&gt; seq = [ 0,25,73,0,44,92,8,0,87]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&gt;&gt;&gt; list(filter(bool,seq))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[25, 73, 44, 92, 8, 87]</a:t>
            </a:r>
            <a:endParaRPr>
              <a:sym typeface="+mn-ea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&gt;&gt;&gt; seq = ['foo', 'x41','','', '?!', '***']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&gt;&gt;&gt; list(filter(bool,seq))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['foo', 'x41', '?!', '***']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/>
          </a:p>
          <a:p>
            <a:pPr marL="0" indent="0" eaLnBrk="1" latinLnBrk="0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t>、排序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sorted()</a:t>
            </a:r>
            <a:r>
              <a:rPr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b="1">
                <a:latin typeface="+mn-ea"/>
                <a:ea typeface="+mn-ea"/>
                <a:cs typeface="+mn-ea"/>
                <a:sym typeface="+mn-ea"/>
              </a:rPr>
              <a:t> 对列表、元组、字典、</a:t>
            </a:r>
            <a:r>
              <a:rPr lang="en-US" altLang="zh-CN" b="1">
                <a:latin typeface="+mn-ea"/>
                <a:ea typeface="+mn-ea"/>
                <a:cs typeface="+mn-ea"/>
                <a:sym typeface="+mn-ea"/>
              </a:rPr>
              <a:t>range</a:t>
            </a:r>
            <a:r>
              <a:rPr b="1">
                <a:latin typeface="+mn-ea"/>
                <a:ea typeface="+mn-ea"/>
                <a:cs typeface="+mn-ea"/>
                <a:sym typeface="+mn-ea"/>
              </a:rPr>
              <a:t>对象等进行排序，返回新表。</a:t>
            </a:r>
            <a:endParaRPr b="1">
              <a:latin typeface="+mn-ea"/>
              <a:ea typeface="+mn-ea"/>
              <a:cs typeface="+mn-ea"/>
              <a:sym typeface="+mn-ea"/>
            </a:endParaRPr>
          </a:p>
          <a:p>
            <a:r>
              <a:rPr lang="en-US" b="1" kern="10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reversed()</a:t>
            </a:r>
            <a:r>
              <a:rPr lang="en-US" b="1" kern="100">
                <a:effectLst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b="1" kern="100">
                <a:effectLst/>
                <a:latin typeface="+mn-ea"/>
                <a:ea typeface="+mn-ea"/>
                <a:cs typeface="+mn-ea"/>
                <a:sym typeface="+mn-ea"/>
              </a:rPr>
              <a:t>逆序</a:t>
            </a:r>
            <a:endParaRPr b="1" kern="100">
              <a:effectLst/>
              <a:latin typeface="+mn-ea"/>
              <a:ea typeface="+mn-ea"/>
              <a:cs typeface="+mn-ea"/>
              <a:sym typeface="+mn-ea"/>
            </a:endParaRPr>
          </a:p>
          <a:p>
            <a:endParaRPr lang="zh-CN" altLang="en-US" b="1" dirty="0">
              <a:latin typeface="+mn-ea"/>
              <a:ea typeface="+mn-ea"/>
              <a:cs typeface="+mn-ea"/>
            </a:endParaRPr>
          </a:p>
          <a:p>
            <a:endParaRPr kern="100">
              <a:effectLst/>
              <a:sym typeface="+mn-ea"/>
            </a:endParaRPr>
          </a:p>
          <a:p>
            <a:endParaRPr lang="zh-CN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t>、字符与</a:t>
            </a:r>
            <a:r>
              <a:t>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8490"/>
          </a:xfrm>
        </p:spPr>
        <p:txBody>
          <a:bodyPr>
            <a:normAutofit fontScale="70000"/>
          </a:bodyPr>
          <a:p>
            <a:r>
              <a:rPr lang="en-US" sz="4800" b="1" kern="100">
                <a:solidFill>
                  <a:srgbClr val="FF0000"/>
                </a:solidFill>
                <a:effectLst/>
                <a:sym typeface="+mn-ea"/>
              </a:rPr>
              <a:t>eval()       </a:t>
            </a:r>
            <a:r>
              <a:rPr sz="4800" b="1" kern="100">
                <a:solidFill>
                  <a:srgbClr val="FF0000"/>
                </a:solidFill>
                <a:effectLst/>
                <a:sym typeface="+mn-ea"/>
              </a:rPr>
              <a:t>执行字符串中的表达式</a:t>
            </a:r>
            <a:endParaRPr lang="en-US" sz="4800" b="1" kern="100">
              <a:solidFill>
                <a:srgbClr val="FF0000"/>
              </a:solidFill>
              <a:effectLst/>
              <a:sym typeface="+mn-ea"/>
            </a:endParaRPr>
          </a:p>
          <a:p>
            <a:r>
              <a:rPr lang="en-US" altLang="zh-CN" sz="4800" b="1">
                <a:solidFill>
                  <a:schemeClr val="tx1"/>
                </a:solidFill>
              </a:rPr>
              <a:t>format()   </a:t>
            </a:r>
            <a:r>
              <a:rPr sz="4800" b="1">
                <a:solidFill>
                  <a:schemeClr val="tx1"/>
                </a:solidFill>
              </a:rPr>
              <a:t>字符串格式化</a:t>
            </a:r>
            <a:endParaRPr sz="4800" b="1">
              <a:solidFill>
                <a:schemeClr val="tx1"/>
              </a:solidFill>
            </a:endParaRPr>
          </a:p>
          <a:p>
            <a:r>
              <a:rPr lang="en-US" sz="4800" b="1" kern="100">
                <a:solidFill>
                  <a:srgbClr val="FF0000"/>
                </a:solidFill>
                <a:effectLst/>
                <a:sym typeface="+mn-ea"/>
              </a:rPr>
              <a:t>slice()      切片</a:t>
            </a:r>
            <a:endParaRPr lang="en-US" sz="4800" b="1" kern="100">
              <a:solidFill>
                <a:srgbClr val="FF0000"/>
              </a:solidFill>
              <a:effectLst/>
              <a:sym typeface="+mn-ea"/>
            </a:endParaRPr>
          </a:p>
          <a:p>
            <a:endParaRPr lang="en-US" sz="4800" b="1" kern="100">
              <a:solidFill>
                <a:srgbClr val="FF0000"/>
              </a:solidFill>
              <a:effectLst/>
              <a:sym typeface="+mn-ea"/>
            </a:endParaRPr>
          </a:p>
          <a:p>
            <a:r>
              <a:rPr sz="3430" b="1" kern="10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其他：</a:t>
            </a:r>
            <a:endParaRPr lang="en-US" sz="3430" b="1" kern="10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430" b="1" kern="100" dirty="0" err="1">
                <a:effectLst/>
                <a:sym typeface="+mn-ea"/>
              </a:rPr>
              <a:t>chr</a:t>
            </a:r>
            <a:r>
              <a:rPr lang="en-US" sz="3430" b="1" kern="100">
                <a:effectLst/>
                <a:sym typeface="+mn-ea"/>
              </a:rPr>
              <a:t>()</a:t>
            </a:r>
            <a:r>
              <a:rPr sz="3430" b="1" kern="100">
                <a:effectLst/>
                <a:sym typeface="+mn-ea"/>
              </a:rPr>
              <a:t>、</a:t>
            </a:r>
            <a:r>
              <a:rPr lang="en-US" sz="3430" b="1" kern="100">
                <a:effectLst/>
                <a:sym typeface="+mn-ea"/>
              </a:rPr>
              <a:t>ord()</a:t>
            </a:r>
            <a:r>
              <a:rPr sz="3430" b="1" kern="100">
                <a:effectLst/>
                <a:sym typeface="+mn-ea"/>
              </a:rPr>
              <a:t>、</a:t>
            </a:r>
            <a:endParaRPr sz="3430" b="1" kern="100">
              <a:effectLst/>
              <a:sym typeface="+mn-ea"/>
            </a:endParaRPr>
          </a:p>
          <a:p>
            <a:r>
              <a:rPr lang="en-US" sz="3430" kern="100">
                <a:effectLst/>
                <a:sym typeface="+mn-ea"/>
              </a:rPr>
              <a:t>ascii()</a:t>
            </a:r>
            <a:r>
              <a:rPr sz="3430" kern="100">
                <a:effectLst/>
                <a:sym typeface="+mn-ea"/>
              </a:rPr>
              <a:t>、</a:t>
            </a:r>
            <a:r>
              <a:rPr lang="en-US" sz="3430" kern="100">
                <a:effectLst/>
                <a:sym typeface="+mn-ea"/>
              </a:rPr>
              <a:t>repr()</a:t>
            </a:r>
            <a:r>
              <a:rPr sz="3430" b="0" kern="1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sz="3430" kern="100">
                <a:effectLst/>
                <a:sym typeface="+mn-ea"/>
              </a:rPr>
              <a:t>bytes()</a:t>
            </a:r>
            <a:r>
              <a:rPr sz="3430" b="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sz="3430" kern="100">
                <a:effectLst/>
                <a:sym typeface="+mn-ea"/>
              </a:rPr>
              <a:t>bytearray()</a:t>
            </a:r>
            <a:r>
              <a:rPr sz="3430" b="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sz="3430" kern="100">
                <a:effectLst/>
                <a:sym typeface="+mn-ea"/>
              </a:rPr>
              <a:t>memoryview()</a:t>
            </a:r>
            <a:endParaRPr lang="en-US" sz="3430" b="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en-US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b="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73025"/>
            <a:ext cx="10852150" cy="6268085"/>
          </a:xfrm>
        </p:spPr>
        <p:txBody>
          <a:bodyPr>
            <a:normAutofit fontScale="90000"/>
          </a:bodyPr>
          <a:p>
            <a:r>
              <a:rPr lang="zh-CN" altLang="en-US" b="1">
                <a:latin typeface="+mn-ea"/>
                <a:ea typeface="+mn-ea"/>
                <a:cs typeface="+mn-ea"/>
              </a:rPr>
              <a:t>eval(expression)  </a:t>
            </a:r>
            <a:endParaRPr lang="zh-CN" altLang="en-US" b="1">
              <a:latin typeface="+mn-ea"/>
              <a:ea typeface="+mn-ea"/>
              <a:cs typeface="+mn-ea"/>
            </a:endParaRPr>
          </a:p>
          <a:p>
            <a:r>
              <a:rPr b="1">
                <a:latin typeface="+mn-ea"/>
                <a:ea typeface="+mn-ea"/>
                <a:cs typeface="+mn-ea"/>
                <a:sym typeface="+mn-ea"/>
              </a:rPr>
              <a:t>eval() 执行一个字符串表达式，并返回表达式的值。</a:t>
            </a:r>
            <a:endParaRPr b="1">
              <a:latin typeface="+mn-ea"/>
              <a:ea typeface="+mn-ea"/>
              <a:cs typeface="+mn-ea"/>
              <a:sym typeface="+mn-ea"/>
            </a:endParaRPr>
          </a:p>
          <a:p>
            <a:endParaRPr lang="zh-CN" altLang="en-US"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&gt;&gt;&gt;x = 7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eval( '3 * x' 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r>
              <a:rPr lang="zh-CN" altLang="en-US">
                <a:solidFill>
                  <a:schemeClr val="accent2"/>
                </a:solidFill>
                <a:latin typeface="+mn-ea"/>
                <a:ea typeface="+mn-ea"/>
                <a:cs typeface="+mn-ea"/>
              </a:rPr>
              <a:t>21</a:t>
            </a:r>
            <a:endParaRPr lang="zh-CN" altLang="en-US">
              <a:solidFill>
                <a:schemeClr val="accent2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eval('pow(2,2)')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r>
              <a:rPr lang="zh-CN" altLang="en-US">
                <a:solidFill>
                  <a:schemeClr val="accent2"/>
                </a:solidFill>
                <a:latin typeface="+mn-ea"/>
                <a:ea typeface="+mn-ea"/>
                <a:cs typeface="+mn-ea"/>
              </a:rPr>
              <a:t>4</a:t>
            </a:r>
            <a:endParaRPr lang="zh-CN" altLang="en-US">
              <a:solidFill>
                <a:schemeClr val="accent2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>
                <a:latin typeface="+mn-ea"/>
                <a:ea typeface="+mn-ea"/>
                <a:cs typeface="+mn-ea"/>
              </a:rPr>
              <a:t>&gt;&gt;&gt; eval('2 + 2')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r>
              <a:rPr lang="zh-CN" altLang="en-US">
                <a:solidFill>
                  <a:schemeClr val="accent2"/>
                </a:solidFill>
                <a:latin typeface="+mn-ea"/>
                <a:ea typeface="+mn-ea"/>
                <a:cs typeface="+mn-ea"/>
              </a:rPr>
              <a:t>4</a:t>
            </a:r>
            <a:endParaRPr lang="zh-CN" altLang="en-US">
              <a:solidFill>
                <a:schemeClr val="accent2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65100"/>
            <a:ext cx="10852150" cy="6176010"/>
          </a:xfrm>
        </p:spPr>
        <p:txBody>
          <a:bodyPr>
            <a:normAutofit fontScale="80000"/>
          </a:bodyPr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ord()</a:t>
            </a:r>
            <a:r>
              <a:rPr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用来返回单个字符的序数，</a:t>
            </a:r>
            <a:endParaRPr lang="zh-CN" altLang="en-US" b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chr()</a:t>
            </a:r>
            <a:r>
              <a:rPr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则用来返回某序数对应的字符</a:t>
            </a:r>
            <a:endParaRPr b="1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一对互逆的函数</a:t>
            </a:r>
            <a:endParaRPr lang="zh-CN" altLang="en-US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  <a:latin typeface="+mn-ea"/>
                <a:ea typeface="+mn-ea"/>
                <a:cs typeface="+mn-ea"/>
              </a:rPr>
              <a:t>&gt;&gt;&gt; ord('a')   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+mn-ea"/>
              </a:rPr>
              <a:t>#</a:t>
            </a:r>
            <a:r>
              <a:rPr>
                <a:solidFill>
                  <a:schemeClr val="tx1"/>
                </a:solidFill>
                <a:latin typeface="+mn-ea"/>
                <a:ea typeface="+mn-ea"/>
                <a:cs typeface="+mn-ea"/>
              </a:rPr>
              <a:t>已知字符</a:t>
            </a:r>
            <a:r>
              <a:rPr>
                <a:latin typeface="+mn-ea"/>
                <a:ea typeface="+mn-ea"/>
                <a:cs typeface="+mn-ea"/>
              </a:rPr>
              <a:t>求</a:t>
            </a:r>
            <a:r>
              <a:rPr lang="en-US" altLang="zh-CN">
                <a:latin typeface="+mn-ea"/>
                <a:ea typeface="+mn-ea"/>
                <a:cs typeface="+mn-ea"/>
              </a:rPr>
              <a:t>asc</a:t>
            </a:r>
            <a:r>
              <a:rPr>
                <a:latin typeface="+mn-ea"/>
                <a:ea typeface="+mn-ea"/>
                <a:cs typeface="+mn-ea"/>
              </a:rPr>
              <a:t>码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latin typeface="+mn-ea"/>
                <a:ea typeface="+mn-ea"/>
                <a:cs typeface="+mn-ea"/>
              </a:rPr>
              <a:t>97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latin typeface="+mn-ea"/>
                <a:ea typeface="+mn-ea"/>
                <a:cs typeface="+mn-ea"/>
                <a:sym typeface="+mn-ea"/>
              </a:rPr>
              <a:t>&gt;&gt;&gt; chr(97)   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#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已知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asc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码求字符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>
                <a:latin typeface="+mn-ea"/>
                <a:ea typeface="+mn-ea"/>
                <a:cs typeface="+mn-ea"/>
                <a:sym typeface="+mn-ea"/>
              </a:rPr>
              <a:t>'a'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latin typeface="+mn-ea"/>
                <a:ea typeface="+mn-ea"/>
                <a:cs typeface="+mn-ea"/>
              </a:rPr>
              <a:t>&gt;&gt;&gt; ord("中")  </a:t>
            </a:r>
            <a:r>
              <a:rPr lang="en-US" altLang="zh-CN">
                <a:latin typeface="+mn-ea"/>
                <a:ea typeface="+mn-ea"/>
                <a:cs typeface="+mn-ea"/>
              </a:rPr>
              <a:t>#</a:t>
            </a:r>
            <a:r>
              <a:rPr>
                <a:latin typeface="+mn-ea"/>
                <a:ea typeface="+mn-ea"/>
                <a:cs typeface="+mn-ea"/>
              </a:rPr>
              <a:t>已知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汉字</a:t>
            </a:r>
            <a:r>
              <a:rPr>
                <a:latin typeface="+mn-ea"/>
                <a:ea typeface="+mn-ea"/>
                <a:cs typeface="+mn-ea"/>
              </a:rPr>
              <a:t>求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Unicode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码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latin typeface="+mn-ea"/>
                <a:ea typeface="+mn-ea"/>
                <a:cs typeface="+mn-ea"/>
              </a:rPr>
              <a:t>20013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latin typeface="+mn-ea"/>
                <a:ea typeface="+mn-ea"/>
                <a:cs typeface="+mn-ea"/>
              </a:rPr>
              <a:t>&gt;&gt;&gt; chr(20013)  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#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已知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Unicode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码求汉字</a:t>
            </a:r>
            <a:endParaRPr lang="zh-CN" altLang="en-US"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latin typeface="+mn-ea"/>
                <a:ea typeface="+mn-ea"/>
                <a:cs typeface="+mn-ea"/>
              </a:rPr>
              <a:t>'中'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4140"/>
            <a:ext cx="10852150" cy="6628765"/>
          </a:xfrm>
        </p:spPr>
        <p:txBody>
          <a:bodyPr>
            <a:noAutofit/>
          </a:bodyPr>
          <a:p>
            <a:r>
              <a:rPr sz="2000">
                <a:sym typeface="+mn-ea"/>
              </a:rPr>
              <a:t>&gt;&gt;&gt; int("101",2)      </a:t>
            </a:r>
            <a:r>
              <a:rPr lang="en-US" altLang="zh-CN" sz="2000">
                <a:sym typeface="+mn-ea"/>
              </a:rPr>
              <a:t>#101</a:t>
            </a:r>
            <a:r>
              <a:rPr sz="2000">
                <a:sym typeface="+mn-ea"/>
              </a:rPr>
              <a:t>为二进制，转成十进制为</a:t>
            </a:r>
            <a:r>
              <a:rPr lang="en-US" altLang="zh-CN" sz="2000">
                <a:sym typeface="+mn-ea"/>
              </a:rPr>
              <a:t>5</a:t>
            </a:r>
            <a:endParaRPr lang="zh-CN" altLang="en-US" sz="2000"/>
          </a:p>
          <a:p>
            <a:r>
              <a:rPr sz="2000">
                <a:sym typeface="+mn-ea"/>
              </a:rPr>
              <a:t>5</a:t>
            </a:r>
            <a:endParaRPr lang="zh-CN" altLang="en-US" sz="2000"/>
          </a:p>
          <a:p>
            <a:r>
              <a:rPr lang="zh-CN" altLang="en-US" sz="2000"/>
              <a:t>&gt;&gt;&gt; int("35",8)</a:t>
            </a:r>
            <a:r>
              <a:rPr sz="2000">
                <a:sym typeface="+mn-ea"/>
              </a:rPr>
              <a:t>      </a:t>
            </a:r>
            <a:r>
              <a:rPr lang="en-US" altLang="zh-CN" sz="2000">
                <a:sym typeface="+mn-ea"/>
              </a:rPr>
              <a:t>#35</a:t>
            </a:r>
            <a:r>
              <a:rPr sz="2000">
                <a:sym typeface="+mn-ea"/>
              </a:rPr>
              <a:t>为八</a:t>
            </a:r>
            <a:r>
              <a:rPr sz="2000">
                <a:sym typeface="+mn-ea"/>
              </a:rPr>
              <a:t>进制，转成十</a:t>
            </a:r>
            <a:r>
              <a:rPr sz="2000">
                <a:sym typeface="+mn-ea"/>
              </a:rPr>
              <a:t>进制为</a:t>
            </a:r>
            <a:r>
              <a:rPr lang="en-US" altLang="zh-CN" sz="2000">
                <a:sym typeface="+mn-ea"/>
              </a:rPr>
              <a:t>29</a:t>
            </a:r>
            <a:endParaRPr lang="zh-CN" altLang="en-US" sz="2000"/>
          </a:p>
          <a:p>
            <a:r>
              <a:rPr lang="zh-CN" altLang="en-US" sz="2000"/>
              <a:t>29</a:t>
            </a:r>
            <a:endParaRPr lang="zh-CN" altLang="en-US" sz="2000"/>
          </a:p>
          <a:p>
            <a:r>
              <a:rPr lang="zh-CN" altLang="en-US" sz="2000"/>
              <a:t>&gt;&gt;&gt; int("35",16)</a:t>
            </a:r>
            <a:r>
              <a:rPr sz="2000">
                <a:sym typeface="+mn-ea"/>
              </a:rPr>
              <a:t>      </a:t>
            </a:r>
            <a:r>
              <a:rPr lang="en-US" altLang="zh-CN" sz="2000">
                <a:sym typeface="+mn-ea"/>
              </a:rPr>
              <a:t>#35</a:t>
            </a:r>
            <a:r>
              <a:rPr sz="2000">
                <a:sym typeface="+mn-ea"/>
              </a:rPr>
              <a:t>为十六</a:t>
            </a:r>
            <a:r>
              <a:rPr sz="2000">
                <a:sym typeface="+mn-ea"/>
              </a:rPr>
              <a:t>进制，转成十进制为</a:t>
            </a:r>
            <a:r>
              <a:rPr lang="en-US" altLang="zh-CN" sz="2000">
                <a:sym typeface="+mn-ea"/>
              </a:rPr>
              <a:t>53</a:t>
            </a:r>
            <a:endParaRPr lang="zh-CN" altLang="en-US" sz="2000"/>
          </a:p>
          <a:p>
            <a:r>
              <a:rPr lang="zh-CN" altLang="en-US" sz="2000"/>
              <a:t>53</a:t>
            </a:r>
            <a:endParaRPr lang="zh-CN" altLang="en-US" sz="2000"/>
          </a:p>
          <a:p>
            <a:r>
              <a:rPr sz="2000">
                <a:sym typeface="+mn-ea"/>
              </a:rPr>
              <a:t>&gt;&gt;&gt; bin(101)</a:t>
            </a:r>
            <a:r>
              <a:rPr sz="2000">
                <a:sym typeface="+mn-ea"/>
              </a:rPr>
              <a:t>      </a:t>
            </a:r>
            <a:r>
              <a:rPr lang="en-US" altLang="zh-CN" sz="2000">
                <a:sym typeface="+mn-ea"/>
              </a:rPr>
              <a:t>#101</a:t>
            </a:r>
            <a:r>
              <a:rPr sz="2000">
                <a:sym typeface="+mn-ea"/>
              </a:rPr>
              <a:t>为十进制，转成二进制为0b1100101</a:t>
            </a:r>
            <a:endParaRPr lang="zh-CN" altLang="en-US" sz="2000"/>
          </a:p>
          <a:p>
            <a:r>
              <a:rPr sz="2000">
                <a:sym typeface="+mn-ea"/>
              </a:rPr>
              <a:t>'0b1100101'</a:t>
            </a:r>
            <a:endParaRPr lang="zh-CN" altLang="en-US" sz="2000"/>
          </a:p>
          <a:p>
            <a:r>
              <a:rPr lang="zh-CN" altLang="en-US" sz="2000"/>
              <a:t>&gt;&gt;&gt; oct(35)</a:t>
            </a:r>
            <a:r>
              <a:rPr sz="2000">
                <a:sym typeface="+mn-ea"/>
              </a:rPr>
              <a:t>      </a:t>
            </a:r>
            <a:r>
              <a:rPr lang="en-US" altLang="zh-CN" sz="2000">
                <a:sym typeface="+mn-ea"/>
              </a:rPr>
              <a:t>#35</a:t>
            </a:r>
            <a:r>
              <a:rPr sz="2000">
                <a:sym typeface="+mn-ea"/>
              </a:rPr>
              <a:t>为十进制，转成八</a:t>
            </a:r>
            <a:r>
              <a:rPr sz="2000">
                <a:sym typeface="+mn-ea"/>
              </a:rPr>
              <a:t>进制为</a:t>
            </a:r>
            <a:r>
              <a:rPr lang="en-US" altLang="zh-CN" sz="2000">
                <a:sym typeface="+mn-ea"/>
              </a:rPr>
              <a:t>5</a:t>
            </a:r>
            <a:endParaRPr lang="zh-CN" altLang="en-US" sz="2000"/>
          </a:p>
          <a:p>
            <a:r>
              <a:rPr lang="zh-CN" altLang="en-US" sz="2000"/>
              <a:t>'0o43'</a:t>
            </a:r>
            <a:endParaRPr lang="zh-CN" altLang="en-US" sz="2000"/>
          </a:p>
          <a:p>
            <a:r>
              <a:rPr lang="zh-CN" altLang="en-US" sz="2000"/>
              <a:t>&gt;&gt;&gt; hex(35)</a:t>
            </a:r>
            <a:r>
              <a:rPr sz="2000">
                <a:sym typeface="+mn-ea"/>
              </a:rPr>
              <a:t>      </a:t>
            </a:r>
            <a:r>
              <a:rPr lang="en-US" altLang="zh-CN" sz="2000">
                <a:sym typeface="+mn-ea"/>
              </a:rPr>
              <a:t>#35</a:t>
            </a:r>
            <a:r>
              <a:rPr sz="2000">
                <a:sym typeface="+mn-ea"/>
              </a:rPr>
              <a:t>为十进制，转成十六</a:t>
            </a:r>
            <a:r>
              <a:rPr sz="2000">
                <a:sym typeface="+mn-ea"/>
              </a:rPr>
              <a:t>进制为</a:t>
            </a:r>
            <a:r>
              <a:rPr lang="en-US" altLang="zh-CN" sz="2000">
                <a:sym typeface="+mn-ea"/>
              </a:rPr>
              <a:t>5</a:t>
            </a:r>
            <a:endParaRPr lang="zh-CN" altLang="en-US" sz="2000"/>
          </a:p>
          <a:p>
            <a:r>
              <a:rPr lang="zh-CN" altLang="en-US" sz="2000"/>
              <a:t>'0x23'</a:t>
            </a:r>
            <a:endParaRPr lang="zh-CN" altLang="en-US" sz="2000"/>
          </a:p>
          <a:p>
            <a:endParaRPr lang="zh-CN" altLang="en-US" sz="11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125" y="205105"/>
            <a:ext cx="11999595" cy="6125845"/>
          </a:xfrm>
        </p:spPr>
        <p:txBody>
          <a:bodyPr>
            <a:normAutofit fontScale="60000"/>
          </a:bodyPr>
          <a:p>
            <a:r>
              <a:rPr lang="en-US" altLang="zh-CN" sz="4000" b="1">
                <a:latin typeface="+mn-ea"/>
                <a:ea typeface="+mn-ea"/>
                <a:cs typeface="+mn-ea"/>
              </a:rPr>
              <a:t>slice(start, stop[, step]) 参数说明：start -- 起始位置</a:t>
            </a:r>
            <a:r>
              <a:rPr sz="4000" b="1">
                <a:latin typeface="+mn-ea"/>
                <a:ea typeface="+mn-ea"/>
                <a:cs typeface="+mn-ea"/>
              </a:rPr>
              <a:t>；stop -- 结束位置；step -- 间距</a:t>
            </a:r>
            <a:endParaRPr sz="4000" b="1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s&gt;&gt;&gt; s="abcdefghijklmn"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&gt;&gt;&gt; s[slice(2,8)]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'cdefgh'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&gt;&gt;&gt; s[2:8]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'cdefgh'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&gt;&gt;&gt; s[slice(12,1,-1)]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'mlkjihgfedc'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&gt;&gt;&gt; s[12:1:-1]</a:t>
            </a:r>
            <a:endParaRPr lang="en-US" altLang="zh-CN">
              <a:latin typeface="+mn-ea"/>
              <a:ea typeface="+mn-ea"/>
              <a:cs typeface="+mn-ea"/>
            </a:endParaRPr>
          </a:p>
          <a:p>
            <a:r>
              <a:rPr lang="en-US" altLang="zh-CN">
                <a:latin typeface="+mn-ea"/>
                <a:ea typeface="+mn-ea"/>
                <a:cs typeface="+mn-ea"/>
              </a:rPr>
              <a:t>'mlkjihgfedc'</a:t>
            </a:r>
            <a:endParaRPr lang="en-US" altLang="zh-CN">
              <a:latin typeface="+mn-ea"/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32855" y="1978025"/>
            <a:ext cx="577786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两种切片法：（效果一样）</a:t>
            </a:r>
            <a:endParaRPr lang="zh-CN" altLang="en-US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（也适用于列表元组）</a:t>
            </a:r>
            <a:endParaRPr lang="zh-CN" altLang="en-US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800"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800">
                <a:latin typeface="+mn-ea"/>
                <a:ea typeface="+mn-ea"/>
                <a:cs typeface="+mn-ea"/>
                <a:sym typeface="+mn-ea"/>
              </a:rPr>
              <a:t>slice</a:t>
            </a:r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法：</a:t>
            </a:r>
            <a:endParaRPr lang="zh-CN" altLang="en-US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800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下标法：</a:t>
            </a:r>
            <a:endParaRPr lang="zh-CN" altLang="en-US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字符串变量</a:t>
            </a:r>
            <a:r>
              <a:rPr lang="en-US" altLang="zh-CN" sz="2800">
                <a:latin typeface="+mn-ea"/>
                <a:ea typeface="+mn-ea"/>
                <a:cs typeface="+mn-ea"/>
                <a:sym typeface="+mn-ea"/>
              </a:rPr>
              <a:t>[start:stop:step]</a:t>
            </a:r>
            <a:endParaRPr lang="en-US" altLang="zh-CN"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800">
                <a:latin typeface="+mn-ea"/>
                <a:ea typeface="+mn-ea"/>
                <a:cs typeface="+mn-ea"/>
                <a:sym typeface="+mn-ea"/>
              </a:rPr>
              <a:t>start</a:t>
            </a:r>
            <a:r>
              <a:rPr lang="zh-CN" altLang="en-US" sz="2800">
                <a:latin typeface="+mn-ea"/>
                <a:ea typeface="+mn-ea"/>
                <a:cs typeface="+mn-ea"/>
                <a:sym typeface="+mn-ea"/>
              </a:rPr>
              <a:t>起始位置、</a:t>
            </a:r>
            <a:r>
              <a:rPr sz="2800">
                <a:latin typeface="+mn-ea"/>
                <a:ea typeface="+mn-ea"/>
                <a:cs typeface="+mn-ea"/>
                <a:sym typeface="+mn-ea"/>
              </a:rPr>
              <a:t>stop -- 结束位置；</a:t>
            </a:r>
            <a:endParaRPr sz="280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sz="2800">
                <a:latin typeface="+mn-ea"/>
                <a:ea typeface="+mn-ea"/>
                <a:cs typeface="+mn-ea"/>
                <a:sym typeface="+mn-ea"/>
              </a:rPr>
              <a:t>step -- 间距</a:t>
            </a:r>
            <a:endParaRPr lang="en-US" altLang="zh-CN" sz="280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OG6E8CG[8`J~J4{ZP`WUZU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356870"/>
            <a:ext cx="6315075" cy="6143625"/>
          </a:xfrm>
          <a:prstGeom prst="rect">
            <a:avLst/>
          </a:prstGeom>
        </p:spPr>
      </p:pic>
      <p:pic>
        <p:nvPicPr>
          <p:cNvPr id="5" name="图片 4" descr="I%U]LN$HVF)XWMJO4O5~T0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15" y="330835"/>
            <a:ext cx="5734685" cy="6194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补充：</a:t>
            </a:r>
            <a:r>
              <a:rPr lang="en-US" altLang="zh-CN" dirty="0" smtClean="0"/>
              <a:t>id</a:t>
            </a:r>
            <a:r>
              <a:rPr lang="zh-CN" altLang="en-US" smtClean="0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0527" y="2401162"/>
            <a:ext cx="3240361" cy="370419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 smtClean="0"/>
              <a:t>&gt;&gt;&gt; </a:t>
            </a:r>
            <a:r>
              <a:rPr lang="en-US" altLang="zh-CN" sz="2400" dirty="0"/>
              <a:t>x = 3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&gt;&gt;&gt; x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3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&gt;&gt;&gt; id(x)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1618018832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&gt;&gt;&gt; id(3)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1618018832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21214" y="1283569"/>
            <a:ext cx="3384376" cy="792088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格式</a:t>
            </a:r>
            <a:r>
              <a:rPr lang="zh-CN" altLang="en-US" sz="2800" dirty="0">
                <a:latin typeface="+mj-ea"/>
                <a:ea typeface="+mj-ea"/>
              </a:rPr>
              <a:t>：</a:t>
            </a:r>
            <a:r>
              <a:rPr lang="en-US" altLang="zh-CN" sz="2800" dirty="0">
                <a:latin typeface="+mj-ea"/>
                <a:ea typeface="+mj-ea"/>
              </a:rPr>
              <a:t>id(</a:t>
            </a:r>
            <a:r>
              <a:rPr lang="en-US" altLang="zh-CN" sz="2800" dirty="0" err="1">
                <a:latin typeface="+mj-ea"/>
                <a:ea typeface="+mj-ea"/>
              </a:rPr>
              <a:t>obj</a:t>
            </a:r>
            <a:r>
              <a:rPr lang="en-US" altLang="zh-CN" sz="2800" dirty="0">
                <a:latin typeface="+mj-ea"/>
                <a:ea typeface="+mj-ea"/>
              </a:rPr>
              <a:t>)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8228521" y="2420888"/>
            <a:ext cx="3240361" cy="36844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/>
              <a:t>&gt;&gt;&gt; x = 6</a:t>
            </a:r>
            <a:endParaRPr lang="en-US" altLang="zh-CN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/>
              <a:t>&gt;&gt;&gt; x</a:t>
            </a:r>
            <a:endParaRPr lang="en-US" altLang="zh-CN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6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/>
              <a:t>&gt;&gt;&gt; id(x)</a:t>
            </a:r>
            <a:endParaRPr lang="en-US" altLang="zh-CN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1618018928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4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4412702" y="1925914"/>
            <a:ext cx="5436000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701853" y="137627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返回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obj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对象的内存地址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4327" t="2950" r="16467"/>
          <a:stretch>
            <a:fillRect/>
          </a:stretch>
        </p:blipFill>
        <p:spPr>
          <a:xfrm>
            <a:off x="1179195" y="532765"/>
            <a:ext cx="84683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</a:t>
            </a:r>
            <a:r>
              <a:t>、</a:t>
            </a:r>
            <a:r>
              <a:rPr>
                <a:solidFill>
                  <a:schemeClr val="tx1"/>
                </a:solidFill>
                <a:sym typeface="+mn-ea"/>
              </a:rPr>
              <a:t>输入、输出、帮助、查看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3200" b="1" kern="100" spc="0">
                <a:solidFill>
                  <a:srgbClr val="FF0000"/>
                </a:solidFill>
                <a:effectLst/>
                <a:latin typeface="+mn-lt"/>
                <a:ea typeface="+mn-ea"/>
              </a:rPr>
              <a:t>input     </a:t>
            </a:r>
            <a:r>
              <a:rPr sz="3200" b="1" kern="100" spc="0">
                <a:solidFill>
                  <a:srgbClr val="FF0000"/>
                </a:solidFill>
                <a:effectLst/>
                <a:latin typeface="+mn-lt"/>
                <a:ea typeface="+mn-ea"/>
              </a:rPr>
              <a:t>输入</a:t>
            </a:r>
            <a:endParaRPr lang="en-US" sz="3200" b="1" kern="100" spc="0">
              <a:solidFill>
                <a:srgbClr val="FF0000"/>
              </a:solidFill>
              <a:effectLst/>
              <a:latin typeface="+mn-lt"/>
              <a:ea typeface="+mn-ea"/>
            </a:endParaRPr>
          </a:p>
          <a:p>
            <a:r>
              <a:rPr lang="en-US" sz="3200" b="1" kern="100" spc="0">
                <a:solidFill>
                  <a:srgbClr val="FF0000"/>
                </a:solidFill>
                <a:effectLst/>
                <a:latin typeface="+mn-lt"/>
                <a:ea typeface="+mn-ea"/>
              </a:rPr>
              <a:t>print      </a:t>
            </a:r>
            <a:r>
              <a:rPr sz="3200" b="1" kern="100" spc="0">
                <a:solidFill>
                  <a:srgbClr val="FF0000"/>
                </a:solidFill>
                <a:effectLst/>
                <a:latin typeface="+mn-lt"/>
                <a:ea typeface="+mn-ea"/>
              </a:rPr>
              <a:t>输出</a:t>
            </a:r>
            <a:endParaRPr lang="en-US" sz="3200" b="1" kern="100" spc="0">
              <a:solidFill>
                <a:srgbClr val="FF0000"/>
              </a:solidFill>
              <a:effectLst/>
              <a:latin typeface="+mn-lt"/>
              <a:ea typeface="+mn-ea"/>
            </a:endParaRPr>
          </a:p>
          <a:p>
            <a:endParaRPr lang="en-US" sz="3200" b="1" kern="100" spc="0">
              <a:solidFill>
                <a:srgbClr val="7030A0"/>
              </a:solidFill>
              <a:effectLst/>
              <a:latin typeface="+mn-lt"/>
              <a:ea typeface="+mn-ea"/>
            </a:endParaRPr>
          </a:p>
          <a:p>
            <a:r>
              <a:rPr lang="en-US" sz="3200" b="1" kern="100" spc="0">
                <a:solidFill>
                  <a:schemeClr val="tx1"/>
                </a:solidFill>
                <a:effectLst/>
                <a:latin typeface="+mn-lt"/>
                <a:ea typeface="+mn-ea"/>
              </a:rPr>
              <a:t>dir         </a:t>
            </a:r>
            <a:r>
              <a:rPr sz="3200" b="1" kern="100" spc="0">
                <a:solidFill>
                  <a:schemeClr val="tx1"/>
                </a:solidFill>
                <a:effectLst/>
                <a:latin typeface="+mn-lt"/>
                <a:ea typeface="+mn-ea"/>
              </a:rPr>
              <a:t>查看属性和方法</a:t>
            </a:r>
            <a:endParaRPr lang="en-US" sz="3200" b="1" kern="100" spc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r>
              <a:rPr lang="en-US" sz="3200" b="1" kern="100" spc="0">
                <a:solidFill>
                  <a:schemeClr val="tx1"/>
                </a:solidFill>
                <a:effectLst/>
                <a:latin typeface="+mn-lt"/>
                <a:ea typeface="+mn-ea"/>
              </a:rPr>
              <a:t>help      </a:t>
            </a:r>
            <a:r>
              <a:rPr sz="3200" b="1" kern="100" spc="0">
                <a:solidFill>
                  <a:schemeClr val="tx1"/>
                </a:solidFill>
                <a:effectLst/>
                <a:latin typeface="+mn-lt"/>
                <a:ea typeface="+mn-ea"/>
              </a:rPr>
              <a:t>帮助</a:t>
            </a:r>
            <a:endParaRPr lang="en-US" sz="3200" b="1" kern="100" spc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endParaRPr lang="en-US" sz="3200" b="1" kern="100" spc="0">
              <a:solidFill>
                <a:schemeClr val="tx1"/>
              </a:solidFill>
              <a:effectLst/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3825"/>
            <a:ext cx="10852150" cy="6217285"/>
          </a:xfrm>
        </p:spPr>
        <p:txBody>
          <a:bodyPr>
            <a:normAutofit/>
          </a:bodyPr>
          <a:p>
            <a:r>
              <a:rPr lang="zh-CN" altLang="en-US" sz="3200" b="1"/>
              <a:t>input([prompt])标准输入</a:t>
            </a:r>
            <a:endParaRPr lang="zh-CN" altLang="en-US" sz="3200" b="1"/>
          </a:p>
          <a:p>
            <a:r>
              <a:rPr lang="zh-CN" altLang="en-US"/>
              <a:t>参数是提示信息。返回为 string 类型的输入值。</a:t>
            </a:r>
            <a:endParaRPr lang="zh-CN" altLang="en-US"/>
          </a:p>
          <a:p>
            <a:r>
              <a:rPr lang="zh-CN" altLang="en-US"/>
              <a:t>输入非</a:t>
            </a:r>
            <a:r>
              <a:rPr lang="en-US" altLang="zh-CN"/>
              <a:t>str</a:t>
            </a:r>
            <a:r>
              <a:rPr lang="zh-CN" altLang="en-US"/>
              <a:t>类型需要格式转换。</a:t>
            </a:r>
            <a:endParaRPr lang="zh-CN" altLang="en-US"/>
          </a:p>
          <a:p>
            <a:pPr algn="l">
              <a:buClrTx/>
              <a:buSzTx/>
            </a:pPr>
            <a:endParaRPr lang="zh-CN" altLang="en-US">
              <a:solidFill>
                <a:schemeClr val="accent2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tx1"/>
                </a:solidFill>
              </a:rPr>
              <a:t>&gt;&gt;&gt; a=input("请输入:")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请输入:hello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/>
              <a:t>&gt;&gt;&gt; a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>
                <a:solidFill>
                  <a:schemeClr val="accent2"/>
                </a:solidFill>
              </a:rPr>
              <a:t>'hello'</a:t>
            </a:r>
            <a:endParaRPr lang="zh-CN" altLang="en-US">
              <a:solidFill>
                <a:schemeClr val="accent2"/>
              </a:solidFill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77125" y="1703705"/>
            <a:ext cx="471487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sym typeface="+mn-ea"/>
              </a:rPr>
              <a:t>&gt;&gt;&gt; a=input("请输入:")</a:t>
            </a:r>
            <a:endParaRPr lang="zh-CN" altLang="en-US" sz="2800"/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chemeClr val="accent2"/>
                </a:solidFill>
                <a:sym typeface="+mn-ea"/>
              </a:rPr>
              <a:t>请输入:3556</a:t>
            </a:r>
            <a:endParaRPr lang="zh-CN" altLang="en-US" sz="2800">
              <a:solidFill>
                <a:schemeClr val="accent2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ym typeface="+mn-ea"/>
              </a:rPr>
              <a:t>&gt;&gt;&gt; a</a:t>
            </a:r>
            <a:endParaRPr lang="zh-CN" altLang="en-US" sz="2800"/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chemeClr val="accent2"/>
                </a:solidFill>
                <a:sym typeface="+mn-ea"/>
              </a:rPr>
              <a:t>'3556'  </a:t>
            </a:r>
            <a:r>
              <a:rPr lang="en-US" altLang="zh-CN" sz="2800">
                <a:solidFill>
                  <a:schemeClr val="accent2"/>
                </a:solidFill>
                <a:sym typeface="+mn-ea"/>
              </a:rPr>
              <a:t>#</a:t>
            </a:r>
            <a:r>
              <a:rPr lang="zh-CN" altLang="en-US" sz="2800">
                <a:solidFill>
                  <a:schemeClr val="accent2"/>
                </a:solidFill>
                <a:sym typeface="+mn-ea"/>
              </a:rPr>
              <a:t>还是字符串</a:t>
            </a:r>
            <a:endParaRPr lang="zh-CN" altLang="en-US" sz="2800">
              <a:solidFill>
                <a:schemeClr val="accent2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ym typeface="+mn-ea"/>
              </a:rPr>
              <a:t>&gt;&gt;&gt; a=int(input("请输入:"))</a:t>
            </a:r>
            <a:endParaRPr lang="zh-CN" altLang="en-US" sz="2800"/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chemeClr val="accent2"/>
                </a:solidFill>
                <a:sym typeface="+mn-ea"/>
              </a:rPr>
              <a:t>请输入:4779</a:t>
            </a:r>
            <a:endParaRPr lang="zh-CN" altLang="en-US" sz="2800">
              <a:solidFill>
                <a:schemeClr val="accent2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ym typeface="+mn-ea"/>
              </a:rPr>
              <a:t>&gt;&gt;&gt; a   </a:t>
            </a:r>
            <a:r>
              <a:rPr lang="en-US" altLang="zh-CN" sz="2800">
                <a:sym typeface="+mn-ea"/>
              </a:rPr>
              <a:t>#</a:t>
            </a:r>
            <a:r>
              <a:rPr lang="zh-CN" altLang="en-US" sz="2800">
                <a:sym typeface="+mn-ea"/>
              </a:rPr>
              <a:t>强制格式转换后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>
                <a:solidFill>
                  <a:schemeClr val="accent2"/>
                </a:solidFill>
                <a:sym typeface="+mn-ea"/>
              </a:rPr>
              <a:t>4779    </a:t>
            </a:r>
            <a:r>
              <a:rPr lang="en-US" altLang="zh-CN" sz="2800">
                <a:solidFill>
                  <a:schemeClr val="accent2"/>
                </a:solidFill>
                <a:sym typeface="+mn-ea"/>
              </a:rPr>
              <a:t>#</a:t>
            </a:r>
            <a:r>
              <a:rPr lang="zh-CN" altLang="en-US" sz="2800">
                <a:solidFill>
                  <a:schemeClr val="accent2"/>
                </a:solidFill>
                <a:sym typeface="+mn-ea"/>
              </a:rPr>
              <a:t>值为整数</a:t>
            </a:r>
            <a:endParaRPr lang="zh-CN" altLang="en-US" sz="280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3820"/>
            <a:ext cx="11359515" cy="6257290"/>
          </a:xfrm>
        </p:spPr>
        <p:txBody>
          <a:bodyPr>
            <a:normAutofit fontScale="90000" lnSpcReduction="10000"/>
          </a:bodyPr>
          <a:p>
            <a:r>
              <a:rPr lang="zh-CN" altLang="en-US" sz="3555" b="1"/>
              <a:t>print(*objects)标准输出</a:t>
            </a:r>
            <a:endParaRPr lang="zh-CN" altLang="en-US" sz="3555" b="1"/>
          </a:p>
          <a:p>
            <a:r>
              <a:rPr lang="zh-CN" altLang="en-US"/>
              <a:t>输出多个对象（包括普通</a:t>
            </a:r>
            <a:r>
              <a:rPr lang="en-US" altLang="zh-CN"/>
              <a:t>/</a:t>
            </a:r>
            <a:r>
              <a:t>复合</a:t>
            </a:r>
            <a:r>
              <a:rPr lang="zh-CN" altLang="en-US"/>
              <a:t>数据类型）</a:t>
            </a:r>
            <a:r>
              <a:rPr lang="zh-CN" altLang="en-US"/>
              <a:t>，对象和对象之间，逗号分隔。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&gt;&gt;&gt; x="张三"</a:t>
            </a:r>
            <a:endParaRPr lang="zh-CN" altLang="en-US"/>
          </a:p>
          <a:p>
            <a:r>
              <a:rPr lang="zh-CN" altLang="en-US"/>
              <a:t>&gt;&gt;&gt; y=98</a:t>
            </a:r>
            <a:endParaRPr lang="zh-CN" altLang="en-US"/>
          </a:p>
          <a:p>
            <a:r>
              <a:rPr lang="zh-CN" altLang="en-US"/>
              <a:t>&gt;&gt;&gt; print(x,"的语文成绩是",y)</a:t>
            </a:r>
            <a:endParaRPr lang="zh-CN" altLang="en-US"/>
          </a:p>
          <a:p>
            <a:r>
              <a:rPr lang="zh-CN" altLang="en-US">
                <a:solidFill>
                  <a:schemeClr val="accent2"/>
                </a:solidFill>
              </a:rPr>
              <a:t>张三 的语文成绩是 98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/>
              <a:t>&gt;&gt;&gt; z=[98,97,90]</a:t>
            </a:r>
            <a:endParaRPr lang="zh-CN" altLang="en-US"/>
          </a:p>
          <a:p>
            <a:r>
              <a:rPr lang="zh-CN" altLang="en-US"/>
              <a:t>&gt;&gt;&gt; print(x,"的语文数学英语成绩分别是:",z)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张三 的语文数学英语成绩分别是: [98, 97, 90]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dir([object])  查看对象的方法、属性、定义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&gt;&gt;&gt; dir([ ])    # 查看列表的方法</a:t>
            </a:r>
            <a:endParaRPr lang="zh-CN" altLang="en-US"/>
          </a:p>
          <a:p>
            <a:r>
              <a:rPr lang="zh-CN" altLang="en-US"/>
              <a:t>['__add__', '__class__', '__contains__', '__delattr__', '__delitem__', '__delslice__', '__doc__', '__eq__', '__format__', '__ge__', '__getattribute__', '__getitem__', '__getslice__', '__gt__', '__hash__', '__iadd__', '__imul__', '__init__', '__iter__', '__le__', '__len__', '__lt__', '__mul__', '__ne__', '__new__', '__reduce__', '__reduce_ex__', '__repr__', '__reversed__', '__rmul__', '__setattr__', '__setitem__', '__setslice__', '__sizeof__', '__str__', '__subclasshook__', 'append', 'count', 'extend', 'index', 'insert', 'pop', 'remove', 'reverse', 'sort']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97790"/>
            <a:ext cx="10852150" cy="1062355"/>
          </a:xfrm>
        </p:spPr>
        <p:txBody>
          <a:bodyPr/>
          <a:p>
            <a:r>
              <a:rPr lang="en-US" altLang="zh-CN"/>
              <a:t>help</a:t>
            </a:r>
            <a:r>
              <a:t>查看帮助文档</a:t>
            </a:r>
            <a:r>
              <a:t>      help([object]) 参数是某个对象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8490"/>
          </a:xfrm>
        </p:spPr>
        <p:txBody>
          <a:bodyPr>
            <a:normAutofit fontScale="80000"/>
          </a:bodyPr>
          <a:p>
            <a:r>
              <a:rPr lang="zh-CN" altLang="en-US"/>
              <a:t>&gt;&gt;&gt;help('sys')             # 查看 sys 模块的帮助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……显示帮助信息……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/>
              <a:t>&gt;&gt;&gt;help('str')             # 查看 str 数据类型的帮助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……显示帮助信息……</a:t>
            </a:r>
            <a:endParaRPr lang="zh-CN" altLang="en-US">
              <a:solidFill>
                <a:schemeClr val="accent1"/>
              </a:solidFill>
            </a:endParaRPr>
          </a:p>
          <a:p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/>
              <a:t>&gt;&gt;&gt;a = [1,2,3]</a:t>
            </a:r>
            <a:endParaRPr lang="zh-CN" altLang="en-US"/>
          </a:p>
          <a:p>
            <a:r>
              <a:rPr lang="zh-CN" altLang="en-US"/>
              <a:t>&gt;&gt;&gt;help(a)                 # 查看列表 list 帮助信息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……显示帮助信息……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/>
              <a:t>&gt;&gt;&gt;help(a.append)          # 显示list的append方法的帮助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……显示帮助信息……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t>、进制转换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bin            </a:t>
            </a:r>
            <a:r>
              <a:t>（</a:t>
            </a:r>
            <a:r>
              <a:rPr lang="en-US" altLang="zh-CN"/>
              <a:t>binary</a:t>
            </a:r>
            <a:r>
              <a:t>）</a:t>
            </a:r>
            <a:r>
              <a:t>转二进制</a:t>
            </a:r>
            <a:endParaRPr lang="en-US" altLang="zh-CN"/>
          </a:p>
          <a:p>
            <a:r>
              <a:rPr lang="en-US" altLang="zh-CN"/>
              <a:t>oct            </a:t>
            </a:r>
            <a:r>
              <a:t>（</a:t>
            </a:r>
            <a:r>
              <a:rPr lang="en-US" altLang="zh-CN"/>
              <a:t>octonary</a:t>
            </a:r>
            <a:r>
              <a:t>）转八进制</a:t>
            </a:r>
            <a:endParaRPr lang="en-US" altLang="zh-CN"/>
          </a:p>
          <a:p>
            <a:r>
              <a:rPr lang="en-US" altLang="zh-CN"/>
              <a:t>hex             (hexadecimal)</a:t>
            </a:r>
            <a:r>
              <a:t>转十六进制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427990"/>
            <a:ext cx="10852150" cy="5913120"/>
          </a:xfrm>
        </p:spPr>
        <p:txBody>
          <a:bodyPr>
            <a:noAutofit/>
          </a:bodyPr>
          <a:p>
            <a:pPr eaLnBrk="1" hangingPunct="1">
              <a:buFont typeface="Wingdings" panose="05000000000000000000" charset="0"/>
              <a:buChar char="l"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进制转换：</a:t>
            </a:r>
            <a:endParaRPr sz="2700">
              <a:latin typeface="+mn-ea"/>
              <a:ea typeface="+mn-ea"/>
              <a:cs typeface="+mn-ea"/>
              <a:sym typeface="+mn-ea"/>
            </a:endParaRPr>
          </a:p>
          <a:p>
            <a:pPr eaLnBrk="1" hangingPunct="1">
              <a:buFont typeface="Wingdings" panose="05000000000000000000" charset="0"/>
              <a:buChar char="l"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三个函数都要求参数必须为整数。</a:t>
            </a: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&gt;&gt;&gt; bin(555)                      #把数字转换为二进制串</a:t>
            </a: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'0b1000101011'</a:t>
            </a: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&gt;&gt;&gt; oct(555)                      #转换为八进制串</a:t>
            </a: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'0o1053'</a:t>
            </a: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&gt;&gt;&gt; hex(555)                      #转换为十六进制串</a:t>
            </a:r>
            <a:endParaRPr lang="zh-CN" altLang="en-US" sz="2700" dirty="0">
              <a:latin typeface="+mn-ea"/>
              <a:ea typeface="+mn-ea"/>
              <a:cs typeface="+mn-ea"/>
            </a:endParaRPr>
          </a:p>
          <a:p>
            <a:pPr eaLnBrk="1" hangingPunct="1">
              <a:buNone/>
            </a:pPr>
            <a:r>
              <a:rPr sz="2700">
                <a:latin typeface="+mn-ea"/>
                <a:ea typeface="+mn-ea"/>
                <a:cs typeface="+mn-ea"/>
                <a:sym typeface="+mn-ea"/>
              </a:rPr>
              <a:t>'0x22b'</a:t>
            </a:r>
            <a:endParaRPr lang="zh-CN" altLang="en-US" sz="240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9</a:t>
            </a:r>
            <a:r>
              <a:t>、对象与</a:t>
            </a:r>
            <a:r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8490"/>
          </a:xfrm>
        </p:spPr>
        <p:txBody>
          <a:bodyPr>
            <a:normAutofit/>
          </a:bodyPr>
          <a:p>
            <a:r>
              <a:rPr lang="en-US" sz="2400" kern="100">
                <a:effectLst/>
                <a:sym typeface="+mn-ea"/>
              </a:rPr>
              <a:t>classmethod() 、delattr()、setattr() </a:t>
            </a:r>
            <a:r>
              <a:rPr sz="2400" kern="100">
                <a:effectLst/>
                <a:sym typeface="+mn-ea"/>
              </a:rPr>
              <a:t>、</a:t>
            </a:r>
            <a:endParaRPr sz="2400" kern="100">
              <a:effectLst/>
              <a:sym typeface="+mn-ea"/>
            </a:endParaRPr>
          </a:p>
          <a:p>
            <a:r>
              <a:rPr lang="en-US" sz="2400" kern="100" dirty="0" err="1">
                <a:effectLst/>
                <a:sym typeface="+mn-ea"/>
              </a:rPr>
              <a:t>getattr</a:t>
            </a:r>
            <a:r>
              <a:rPr lang="en-US" sz="2400" kern="100">
                <a:effectLst/>
                <a:sym typeface="+mn-ea"/>
              </a:rPr>
              <a:t>()</a:t>
            </a:r>
            <a:r>
              <a:rPr sz="2400" kern="100">
                <a:effectLst/>
                <a:sym typeface="+mn-ea"/>
              </a:rPr>
              <a:t>、</a:t>
            </a:r>
            <a:r>
              <a:rPr lang="en-US" sz="2400" kern="100">
                <a:effectLst/>
                <a:sym typeface="+mn-ea"/>
              </a:rPr>
              <a:t>hasattr()</a:t>
            </a:r>
            <a:r>
              <a:rPr sz="2400" kern="100">
                <a:effectLst/>
                <a:sym typeface="+mn-ea"/>
              </a:rPr>
              <a:t>、 </a:t>
            </a:r>
            <a:r>
              <a:rPr lang="en-US" sz="2400" kern="100">
                <a:effectLst/>
                <a:sym typeface="+mn-ea"/>
              </a:rPr>
              <a:t>property()</a:t>
            </a:r>
            <a:r>
              <a:rPr sz="2400" kern="100">
                <a:effectLst/>
                <a:sym typeface="+mn-ea"/>
              </a:rPr>
              <a:t>、</a:t>
            </a:r>
            <a:endParaRPr sz="2400" kern="100">
              <a:effectLst/>
              <a:sym typeface="+mn-ea"/>
            </a:endParaRPr>
          </a:p>
          <a:p>
            <a:r>
              <a:rPr lang="en-US" sz="2400" kern="100" dirty="0" err="1">
                <a:effectLst/>
                <a:sym typeface="+mn-ea"/>
              </a:rPr>
              <a:t>issubclass</a:t>
            </a:r>
            <a:r>
              <a:rPr lang="en-US" sz="2400" kern="100">
                <a:effectLst/>
                <a:sym typeface="+mn-ea"/>
              </a:rPr>
              <a:t>()、</a:t>
            </a:r>
            <a:r>
              <a:rPr lang="en-US" sz="2400" kern="100" dirty="0" err="1">
                <a:effectLst/>
                <a:sym typeface="+mn-ea"/>
              </a:rPr>
              <a:t>staticmethod</a:t>
            </a:r>
            <a:r>
              <a:rPr lang="en-US" sz="2400" kern="100">
                <a:effectLst/>
                <a:sym typeface="+mn-ea"/>
              </a:rPr>
              <a:t>()</a:t>
            </a:r>
            <a:r>
              <a:rPr sz="2400" kern="100">
                <a:effectLst/>
                <a:sym typeface="+mn-ea"/>
              </a:rPr>
              <a:t>、</a:t>
            </a:r>
            <a:r>
              <a:rPr lang="en-US" sz="2400" kern="100" dirty="0" err="1">
                <a:effectLst/>
                <a:sym typeface="+mn-ea"/>
              </a:rPr>
              <a:t>vars</a:t>
            </a:r>
            <a:r>
              <a:rPr lang="en-US" sz="2400" kern="100">
                <a:effectLst/>
                <a:sym typeface="+mn-ea"/>
              </a:rPr>
              <a:t>() 、</a:t>
            </a:r>
            <a:endParaRPr lang="en-US" sz="2400" kern="100">
              <a:effectLst/>
              <a:sym typeface="+mn-ea"/>
            </a:endParaRPr>
          </a:p>
          <a:p>
            <a:r>
              <a:rPr lang="en-US" sz="2400" kern="100">
                <a:effectLst/>
                <a:sym typeface="+mn-ea"/>
              </a:rPr>
              <a:t>super()</a:t>
            </a:r>
            <a:r>
              <a:rPr sz="2400" kern="100">
                <a:effectLst/>
                <a:sym typeface="+mn-ea"/>
              </a:rPr>
              <a:t>、</a:t>
            </a:r>
            <a:r>
              <a:rPr lang="en-US" sz="2400" kern="100">
                <a:effectLst/>
                <a:sym typeface="+mn-ea"/>
              </a:rPr>
              <a:t>callable(</a:t>
            </a:r>
            <a:r>
              <a:rPr sz="2400" kern="100">
                <a:effectLst/>
                <a:sym typeface="+mn-ea"/>
              </a:rPr>
              <a:t>）</a:t>
            </a:r>
            <a:endParaRPr lang="en-US" sz="2400" b="0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b="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0" kern="100">
              <a:effectLst/>
              <a:sym typeface="+mn-ea"/>
            </a:endParaRPr>
          </a:p>
          <a:p>
            <a:endParaRPr lang="zh-CN" altLang="en-US" b="0" kern="100">
              <a:effectLst/>
              <a:sym typeface="+mn-ea"/>
            </a:endParaRPr>
          </a:p>
          <a:p>
            <a:endParaRPr lang="zh-CN" altLang="en-US" b="0" kern="100">
              <a:effectLst/>
            </a:endParaRPr>
          </a:p>
          <a:p>
            <a:endParaRPr lang="zh-CN" altLang="en-US" b="0" kern="100">
              <a:effectLst/>
            </a:endParaRPr>
          </a:p>
          <a:p>
            <a:endParaRPr lang="zh-CN" altLang="en-US" b="0" kern="100">
              <a:effectLst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10</a:t>
            </a:r>
            <a:r>
              <a:t>、文件操作、</a:t>
            </a:r>
            <a:r>
              <a:t>编译与执行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kern="100">
                <a:effectLst/>
                <a:sym typeface="+mn-ea"/>
              </a:rPr>
              <a:t>compile()  </a:t>
            </a:r>
            <a:r>
              <a:rPr kern="100">
                <a:effectLst/>
                <a:sym typeface="+mn-ea"/>
              </a:rPr>
              <a:t>、</a:t>
            </a:r>
            <a:r>
              <a:rPr lang="en-US" kern="100">
                <a:effectLst/>
                <a:sym typeface="+mn-ea"/>
              </a:rPr>
              <a:t>open()、</a:t>
            </a:r>
            <a:endParaRPr kern="100">
              <a:effectLst/>
              <a:sym typeface="+mn-ea"/>
            </a:endParaRPr>
          </a:p>
          <a:p>
            <a:r>
              <a:rPr lang="en-US" kern="100">
                <a:effectLst/>
                <a:sym typeface="+mn-ea"/>
              </a:rPr>
              <a:t>quit()</a:t>
            </a:r>
            <a:r>
              <a:rPr kern="100">
                <a:effectLst/>
                <a:sym typeface="+mn-ea"/>
              </a:rPr>
              <a:t>、</a:t>
            </a:r>
            <a:r>
              <a:rPr lang="en-US" kern="100">
                <a:effectLst/>
                <a:sym typeface="+mn-ea"/>
              </a:rPr>
              <a:t>exec()</a:t>
            </a:r>
            <a:endParaRPr lang="en-US" b="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kern="100">
                <a:effectLst/>
                <a:sym typeface="+mn-ea"/>
              </a:rPr>
              <a:t>exit()</a:t>
            </a:r>
            <a:r>
              <a:rPr kern="100">
                <a:effectLst/>
                <a:sym typeface="+mn-ea"/>
              </a:rPr>
              <a:t>、</a:t>
            </a:r>
            <a:r>
              <a:rPr lang="en-US" kern="100">
                <a:effectLst/>
                <a:sym typeface="+mn-ea"/>
              </a:rPr>
              <a:t>hash()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49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151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52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5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UNIT_TABLE_BEAUTIFY" val="smartTable{c7923a84-79b4-43d9-a5ab-a1af6a40a0dd}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UNIT_TABLE_BEAUTIFY" val="smartTable{32770fad-9a2d-4143-be66-318ec04b224a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ABLE_BEAUTIFY" val="smartTable{32770fad-9a2d-4143-be66-318ec04b224a}"/>
</p:tagLst>
</file>

<file path=ppt/tags/tag161.xml><?xml version="1.0" encoding="utf-8"?>
<p:tagLst xmlns:p="http://schemas.openxmlformats.org/presentationml/2006/main">
  <p:tag name="KSO_WM_UNIT_TABLE_BEAUTIFY" val="smartTable{32770fad-9a2d-4143-be66-318ec04b224a}"/>
</p:tagLst>
</file>

<file path=ppt/tags/tag162.xml><?xml version="1.0" encoding="utf-8"?>
<p:tagLst xmlns:p="http://schemas.openxmlformats.org/presentationml/2006/main">
  <p:tag name="KSO_WM_UNIT_TABLE_BEAUTIFY" val="smartTable{d9b0546f-54b9-49d3-a8ee-8a880f5e18e2}"/>
</p:tagLst>
</file>

<file path=ppt/tags/tag163.xml><?xml version="1.0" encoding="utf-8"?>
<p:tagLst xmlns:p="http://schemas.openxmlformats.org/presentationml/2006/main">
  <p:tag name="KSO_WM_UNIT_TABLE_BEAUTIFY" val="smartTable{32770fad-9a2d-4143-be66-318ec04b224a}"/>
</p:tagLst>
</file>

<file path=ppt/tags/tag164.xml><?xml version="1.0" encoding="utf-8"?>
<p:tagLst xmlns:p="http://schemas.openxmlformats.org/presentationml/2006/main">
  <p:tag name="KSO_WM_UNIT_TABLE_BEAUTIFY" val="smartTable{586272d1-b26c-4aa1-9cd1-af9c5a65f81a}"/>
</p:tagLst>
</file>

<file path=ppt/tags/tag16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UNIT_TABLE_BEAUTIFY" val="smartTable{85dffbb7-04b1-40f7-80d0-b5219b485865}"/>
</p:tagLst>
</file>

<file path=ppt/tags/tag168.xml><?xml version="1.0" encoding="utf-8"?>
<p:tagLst xmlns:p="http://schemas.openxmlformats.org/presentationml/2006/main">
  <p:tag name="KSO_WM_UNIT_TABLE_BEAUTIFY" val="smartTable{85dffbb7-04b1-40f7-80d0-b5219b485865}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i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i"/>
  <p:tag name="KSO_WM_UNIT_INDEX" val="1"/>
  <p:tag name="KSO_WM_UNIT_PRESET_TEXT" val="2019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73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74.xml><?xml version="1.0" encoding="utf-8"?>
<p:tagLst xmlns:p="http://schemas.openxmlformats.org/presentationml/2006/main">
  <p:tag name="ISPRING_PRESENTATION_TITLE" val="幻灯片 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18422</Words>
  <Application>WPS 演示</Application>
  <PresentationFormat>宽屏</PresentationFormat>
  <Paragraphs>1934</Paragraphs>
  <Slides>125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46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Viner Hand ITC</vt:lpstr>
      <vt:lpstr>华文新魏</vt:lpstr>
      <vt:lpstr>Arial Unicode MS</vt:lpstr>
      <vt:lpstr>黑体</vt:lpstr>
      <vt:lpstr>Wingdings</vt:lpstr>
      <vt:lpstr>Consolas</vt:lpstr>
      <vt:lpstr>Calibri</vt:lpstr>
      <vt:lpstr>Times New Roman</vt:lpstr>
      <vt:lpstr>当图网</vt:lpstr>
      <vt:lpstr>当图网1</vt:lpstr>
      <vt:lpstr>1_当图网</vt:lpstr>
      <vt:lpstr>1_当图网1</vt:lpstr>
      <vt:lpstr>1_Office 主题​​</vt:lpstr>
      <vt:lpstr>Paint.Picture</vt:lpstr>
      <vt:lpstr>第2章 Python语言基础</vt:lpstr>
      <vt:lpstr>目录</vt:lpstr>
      <vt:lpstr>2.1 常量</vt:lpstr>
      <vt:lpstr>常量</vt:lpstr>
      <vt:lpstr>2.3 变量</vt:lpstr>
      <vt:lpstr>标识符（变量）命名规则：</vt:lpstr>
      <vt:lpstr>变量</vt:lpstr>
      <vt:lpstr>存储空间	</vt:lpstr>
      <vt:lpstr>补充：id函数</vt:lpstr>
      <vt:lpstr>补充：type函数</vt:lpstr>
      <vt:lpstr>&gt;&gt;&gt; x = 3+2 </vt:lpstr>
      <vt:lpstr>&gt;&gt;&gt; x = 3+2 &gt;&gt;&gt; id(x) 2043734000   &gt;&gt;&gt;x=6 &gt;&gt;&gt; id(x) 2043734016  </vt:lpstr>
      <vt:lpstr>PowerPoint 演示文稿</vt:lpstr>
      <vt:lpstr>PowerPoint 演示文稿</vt:lpstr>
      <vt:lpstr>PowerPoint 演示文稿</vt:lpstr>
      <vt:lpstr>总结：不可变数据类型</vt:lpstr>
      <vt:lpstr>可变数据类型</vt:lpstr>
      <vt:lpstr>总结：可变数据类型</vt:lpstr>
      <vt:lpstr>改变列表元素值的两种操作</vt:lpstr>
      <vt:lpstr>PowerPoint 演示文稿</vt:lpstr>
      <vt:lpstr>PowerPoint 演示文稿</vt:lpstr>
      <vt:lpstr>总结：可变数据类型</vt:lpstr>
      <vt:lpstr>变量</vt:lpstr>
      <vt:lpstr>目录</vt:lpstr>
      <vt:lpstr>2.4 基本运算</vt:lpstr>
      <vt:lpstr>浮点数的计算误差</vt:lpstr>
      <vt:lpstr>浮点数的相等判断</vt:lpstr>
      <vt:lpstr>算数运算符</vt:lpstr>
      <vt:lpstr>2.4.1 算术运算</vt:lpstr>
      <vt:lpstr>PowerPoint 演示文稿</vt:lpstr>
      <vt:lpstr>-运算符除了用于算术减法以外，还可以用于求集合差集</vt:lpstr>
      <vt:lpstr>PowerPoint 演示文稿</vt:lpstr>
      <vt:lpstr>2.4.1 算术运算</vt:lpstr>
      <vt:lpstr>2.4.1 算术运算</vt:lpstr>
      <vt:lpstr>PowerPoint 演示文稿</vt:lpstr>
      <vt:lpstr>2.4.1 算术运算</vt:lpstr>
      <vt:lpstr>2.4.1 算术运算</vt:lpstr>
      <vt:lpstr>求余问题的详解	</vt:lpstr>
      <vt:lpstr>求余问题的详解	</vt:lpstr>
      <vt:lpstr>简单规律---客观题可能会见到，编程时少见。</vt:lpstr>
      <vt:lpstr>2.4.1 算术运算</vt:lpstr>
      <vt:lpstr>补：关系运算</vt:lpstr>
      <vt:lpstr>补：关系运算</vt:lpstr>
      <vt:lpstr>补：关系运算</vt:lpstr>
      <vt:lpstr>补：关系运算</vt:lpstr>
      <vt:lpstr>补：身份运算</vt:lpstr>
      <vt:lpstr>补：身份运算 </vt:lpstr>
      <vt:lpstr>==与is的区别</vt:lpstr>
      <vt:lpstr>补：成员测试运算</vt:lpstr>
      <vt:lpstr>补：成员测试运算</vt:lpstr>
      <vt:lpstr>补：逻辑运算</vt:lpstr>
      <vt:lpstr>PowerPoint 演示文稿</vt:lpstr>
      <vt:lpstr>补：逻辑运算</vt:lpstr>
      <vt:lpstr>补：赋值运算</vt:lpstr>
      <vt:lpstr>补：赋值运算</vt:lpstr>
      <vt:lpstr>PowerPoint 演示文稿</vt:lpstr>
      <vt:lpstr>2.4.2 位运算*（选修） </vt:lpstr>
      <vt:lpstr>2.4.3 运算优先级</vt:lpstr>
      <vt:lpstr>PowerPoint 演示文稿</vt:lpstr>
      <vt:lpstr>2.5 常用系统函数</vt:lpstr>
      <vt:lpstr>几种函数</vt:lpstr>
      <vt:lpstr>2.5.1 常用内置函数</vt:lpstr>
      <vt:lpstr>2.5.1 常用内置函数</vt:lpstr>
      <vt:lpstr>1、地址和类型</vt:lpstr>
      <vt:lpstr>PowerPoint 演示文稿</vt:lpstr>
      <vt:lpstr>2、强制格式转换</vt:lpstr>
      <vt:lpstr>PowerPoint 演示文稿</vt:lpstr>
      <vt:lpstr>PowerPoint 演示文稿</vt:lpstr>
      <vt:lpstr>set与frozenset的区别 </vt:lpstr>
      <vt:lpstr>PowerPoint 演示文稿</vt:lpstr>
      <vt:lpstr>3、计算</vt:lpstr>
      <vt:lpstr>PowerPoint 演示文稿</vt:lpstr>
      <vt:lpstr>PowerPoint 演示文稿</vt:lpstr>
      <vt:lpstr>4、序列</vt:lpstr>
      <vt:lpstr>PowerPoint 演示文稿</vt:lpstr>
      <vt:lpstr>PowerPoint 演示文稿</vt:lpstr>
      <vt:lpstr>PowerPoint 演示文稿</vt:lpstr>
      <vt:lpstr>map示意图</vt:lpstr>
      <vt:lpstr>PowerPoint 演示文稿</vt:lpstr>
      <vt:lpstr>PowerPoint 演示文稿</vt:lpstr>
      <vt:lpstr>PowerPoint 演示文稿</vt:lpstr>
      <vt:lpstr>PowerPoint 演示文稿</vt:lpstr>
      <vt:lpstr>5、排序</vt:lpstr>
      <vt:lpstr>6、字符与字符串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7、输入、输出、帮助、查看</vt:lpstr>
      <vt:lpstr>PowerPoint 演示文稿</vt:lpstr>
      <vt:lpstr>PowerPoint 演示文稿</vt:lpstr>
      <vt:lpstr>dir([object])  查看对象的方法、属性、定义</vt:lpstr>
      <vt:lpstr>help查看帮助文档      help([object]) 参数是某个对象</vt:lpstr>
      <vt:lpstr>8、进制转换</vt:lpstr>
      <vt:lpstr>PowerPoint 演示文稿</vt:lpstr>
      <vt:lpstr>9、对象与类</vt:lpstr>
      <vt:lpstr>10、文件操作、编译与执行</vt:lpstr>
      <vt:lpstr>11、变量</vt:lpstr>
      <vt:lpstr>2.5.1 常用内置函数---记住</vt:lpstr>
      <vt:lpstr>PowerPoint 演示文稿</vt:lpstr>
      <vt:lpstr> 菜鸟联盟，python内置函数查找表   https://www.runoob.com/python/python-built-in-functions.html</vt:lpstr>
      <vt:lpstr>2.5.2 常用库函数</vt:lpstr>
      <vt:lpstr>导入顺序</vt:lpstr>
      <vt:lpstr>导入库（1）—— import语句</vt:lpstr>
      <vt:lpstr>导入库（2）—— from…import 语句</vt:lpstr>
      <vt:lpstr>导入库（3）—— from…import * 语句</vt:lpstr>
      <vt:lpstr>导入库</vt:lpstr>
      <vt:lpstr>常用标准库函数</vt:lpstr>
      <vt:lpstr>PowerPoint 演示文稿</vt:lpstr>
      <vt:lpstr>PowerPoint 演示文稿</vt:lpstr>
      <vt:lpstr>math库中的常用函数与常量</vt:lpstr>
      <vt:lpstr>math库中的常用函数与常量 </vt:lpstr>
      <vt:lpstr>math库中的常用函数与常量 </vt:lpstr>
      <vt:lpstr>PowerPoint 演示文稿</vt:lpstr>
      <vt:lpstr>random库中的常用函数</vt:lpstr>
      <vt:lpstr>PowerPoint 演示文稿</vt:lpstr>
      <vt:lpstr>time库中的常用函数 </vt:lpstr>
      <vt:lpstr>datetime库中的常用函数</vt:lpstr>
      <vt:lpstr>2.6 Python的帮助系统</vt:lpstr>
      <vt:lpstr>dir()函数和help()函数</vt:lpstr>
      <vt:lpstr>联机帮助环境</vt:lpstr>
      <vt:lpstr>PowerPoint 演示文稿</vt:lpstr>
      <vt:lpstr>谢 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18662582800</cp:lastModifiedBy>
  <cp:revision>204</cp:revision>
  <dcterms:created xsi:type="dcterms:W3CDTF">2018-10-09T06:59:00Z</dcterms:created>
  <dcterms:modified xsi:type="dcterms:W3CDTF">2020-03-03T03:17:58Z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